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A lot of time - 18 months to be precise - has passed since the convergence of the 2 major editions of perfSONAR into one single product offered as part of a global collaboration. This showcase is about roadmap of perfSONAR, product strategy and features of upcoming releases.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defRPr sz="1800"/>
            </a:pPr>
            <a:r>
              <a:t>based on: </a:t>
            </a:r>
            <a:r>
              <a:rPr sz="1600"/>
              <a:t>impact to the community, level of effort required to implement and support, availability of someone with the right skill set for the task</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Today, there is no such thing as a simple network; all networks are complex, heterogeneous – in terms of both network technologies and geography. Project collaborations occur over these networks, and it is of utmost importance that the network perform its best. To help do this, pS as a monitoring and measurement testing infrastructure, provides the ability to pinpoint any problems when they occur, and helps mitigate them from future occurrences. This is the vision of 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Effort is made to support the bundles for both RHEL and Debian environments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Default open model for testing. But as number of hosts grows, we need to be able to ctrl who is running the tests, how often, how do I find out which hosts can I run tests with, etc.</a:t>
            </a:r>
          </a:p>
          <a:p>
            <a:pPr/>
            <a:r>
              <a:t>pScheduler – increased visibility &amp; ctrl as to when will the tests be run, &amp; by whom. Modules dependant on this will also be updated: mesh config, toolkit GUI, pSUI.</a:t>
            </a:r>
          </a:p>
          <a:p>
            <a:pPr/>
            <a:r>
              <a:t>CentOS 7 pkg support for tools, testpoint, core and central mgmt. bundles. (start of CentOS transition)</a:t>
            </a:r>
          </a:p>
          <a:p>
            <a:pPr/>
            <a:r>
              <a:t>All major features such as test scheduler, alerting, endpoint selection will come with a rich API support for easy adaption and integration with tools outside of 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SQM provides monitoring service for GEANT MDVPN service. L2 and L3 VPNs.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jpe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jpe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sp>
        <p:nvSpPr>
          <p:cNvPr id="20" name="Shape 20"/>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21" name="image1.png" descr="pS-Logo.png"/>
          <p:cNvPicPr>
            <a:picLocks noChangeAspect="1"/>
          </p:cNvPicPr>
          <p:nvPr/>
        </p:nvPicPr>
        <p:blipFill>
          <a:blip r:embed="rId2">
            <a:alphaModFix amt="50000"/>
            <a:extLst/>
          </a:blip>
          <a:stretch>
            <a:fillRect/>
          </a:stretch>
        </p:blipFill>
        <p:spPr>
          <a:xfrm>
            <a:off x="7497046" y="75233"/>
            <a:ext cx="1587423" cy="348660"/>
          </a:xfrm>
          <a:prstGeom prst="rect">
            <a:avLst/>
          </a:prstGeom>
          <a:ln w="12700">
            <a:miter lim="400000"/>
          </a:ln>
        </p:spPr>
      </p:pic>
      <p:sp>
        <p:nvSpPr>
          <p:cNvPr id="22" name="Shape 22"/>
          <p:cNvSpPr/>
          <p:nvPr>
            <p:ph type="title"/>
          </p:nvPr>
        </p:nvSpPr>
        <p:spPr>
          <a:xfrm>
            <a:off x="685800" y="1860083"/>
            <a:ext cx="7772400" cy="1102520"/>
          </a:xfrm>
          <a:prstGeom prst="rect">
            <a:avLst/>
          </a:prstGeom>
        </p:spPr>
        <p:txBody>
          <a:bodyPr/>
          <a:lstStyle/>
          <a:p>
            <a:pPr/>
            <a:r>
              <a:t>Texte du titre</a:t>
            </a:r>
          </a:p>
        </p:txBody>
      </p:sp>
      <p:sp>
        <p:nvSpPr>
          <p:cNvPr id="23" name="Shape 23"/>
          <p:cNvSpPr/>
          <p:nvPr>
            <p:ph type="body" sz="quarter" idx="1"/>
          </p:nvPr>
        </p:nvSpPr>
        <p:spPr>
          <a:xfrm>
            <a:off x="1371600" y="3117315"/>
            <a:ext cx="6400800" cy="131445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24" name="Shape 24"/>
          <p:cNvSpPr/>
          <p:nvPr>
            <p:ph type="sldNum" sz="quarter" idx="2"/>
          </p:nvPr>
        </p:nvSpPr>
        <p:spPr>
          <a:prstGeom prst="rect">
            <a:avLst/>
          </a:prstGeom>
        </p:spPr>
        <p:txBody>
          <a:bodyPr/>
          <a:lstStyle/>
          <a:p>
            <a:pPr/>
            <a:fld id="{86CB4B4D-7CA3-9044-876B-883B54F8677D}" type="slidenum"/>
          </a:p>
        </p:txBody>
      </p:sp>
      <p:pic>
        <p:nvPicPr>
          <p:cNvPr id="25" name="image2.png" descr="Screen Shot 2014-10-22 at 4.30.01 PM.png"/>
          <p:cNvPicPr>
            <a:picLocks noChangeAspect="1"/>
          </p:cNvPicPr>
          <p:nvPr/>
        </p:nvPicPr>
        <p:blipFill>
          <a:blip r:embed="rId3">
            <a:extLst/>
          </a:blip>
          <a:stretch>
            <a:fillRect/>
          </a:stretch>
        </p:blipFill>
        <p:spPr>
          <a:xfrm>
            <a:off x="7484523" y="62331"/>
            <a:ext cx="1659477" cy="584206"/>
          </a:xfrm>
          <a:prstGeom prst="rect">
            <a:avLst/>
          </a:prstGeom>
          <a:ln w="12700">
            <a:miter lim="400000"/>
          </a:ln>
        </p:spPr>
      </p:pic>
      <p:pic>
        <p:nvPicPr>
          <p:cNvPr id="26" name="image3.png" descr="PerfSONAR-powered-CMYK copy.png"/>
          <p:cNvPicPr>
            <a:picLocks noChangeAspect="1"/>
          </p:cNvPicPr>
          <p:nvPr/>
        </p:nvPicPr>
        <p:blipFill>
          <a:blip r:embed="rId4">
            <a:extLst/>
          </a:blip>
          <a:stretch>
            <a:fillRect/>
          </a:stretch>
        </p:blipFill>
        <p:spPr>
          <a:xfrm>
            <a:off x="560922" y="-401510"/>
            <a:ext cx="8125878" cy="3364113"/>
          </a:xfrm>
          <a:prstGeom prst="rect">
            <a:avLst/>
          </a:prstGeom>
          <a:ln w="12700">
            <a:miter lim="400000"/>
          </a:ln>
        </p:spPr>
      </p:pic>
      <p:pic>
        <p:nvPicPr>
          <p:cNvPr id="27" name="image4.jpeg" descr="GEANT_logo_2015.jpg"/>
          <p:cNvPicPr>
            <a:picLocks noChangeAspect="1"/>
          </p:cNvPicPr>
          <p:nvPr/>
        </p:nvPicPr>
        <p:blipFill>
          <a:blip r:embed="rId5">
            <a:extLst/>
          </a:blip>
          <a:stretch>
            <a:fillRect/>
          </a:stretch>
        </p:blipFill>
        <p:spPr>
          <a:xfrm>
            <a:off x="3684847" y="4538879"/>
            <a:ext cx="904934" cy="452468"/>
          </a:xfrm>
          <a:prstGeom prst="rect">
            <a:avLst/>
          </a:prstGeom>
          <a:ln w="12700">
            <a:miter lim="400000"/>
          </a:ln>
        </p:spPr>
      </p:pic>
      <p:pic>
        <p:nvPicPr>
          <p:cNvPr id="28" name="image5.pdf" descr="ESnet_Full_Logo_CMYK.eps"/>
          <p:cNvPicPr>
            <a:picLocks noChangeAspect="1"/>
          </p:cNvPicPr>
          <p:nvPr/>
        </p:nvPicPr>
        <p:blipFill>
          <a:blip r:embed="rId6">
            <a:extLst/>
          </a:blip>
          <a:stretch>
            <a:fillRect/>
          </a:stretch>
        </p:blipFill>
        <p:spPr>
          <a:xfrm>
            <a:off x="2428869" y="4675616"/>
            <a:ext cx="966830" cy="283214"/>
          </a:xfrm>
          <a:prstGeom prst="rect">
            <a:avLst/>
          </a:prstGeom>
          <a:ln w="12700">
            <a:miter lim="400000"/>
          </a:ln>
        </p:spPr>
      </p:pic>
      <p:pic>
        <p:nvPicPr>
          <p:cNvPr id="29" name="image6.png" descr="internet2-black-red copy.png"/>
          <p:cNvPicPr>
            <a:picLocks noChangeAspect="1"/>
          </p:cNvPicPr>
          <p:nvPr/>
        </p:nvPicPr>
        <p:blipFill>
          <a:blip r:embed="rId7">
            <a:extLst/>
          </a:blip>
          <a:stretch>
            <a:fillRect/>
          </a:stretch>
        </p:blipFill>
        <p:spPr>
          <a:xfrm>
            <a:off x="6539190" y="4665693"/>
            <a:ext cx="620626" cy="454015"/>
          </a:xfrm>
          <a:prstGeom prst="rect">
            <a:avLst/>
          </a:prstGeom>
          <a:ln w="12700">
            <a:miter lim="400000"/>
          </a:ln>
        </p:spPr>
      </p:pic>
      <p:pic>
        <p:nvPicPr>
          <p:cNvPr id="30" name="image7.png" descr="1000px-Indiana_University_logotype_svg.png"/>
          <p:cNvPicPr>
            <a:picLocks noChangeAspect="1"/>
          </p:cNvPicPr>
          <p:nvPr/>
        </p:nvPicPr>
        <p:blipFill>
          <a:blip r:embed="rId8">
            <a:extLst/>
          </a:blip>
          <a:stretch>
            <a:fillRect/>
          </a:stretch>
        </p:blipFill>
        <p:spPr>
          <a:xfrm>
            <a:off x="4860516" y="4715502"/>
            <a:ext cx="1445908" cy="216887"/>
          </a:xfrm>
          <a:prstGeom prst="rect">
            <a:avLst/>
          </a:prstGeom>
          <a:ln w="12700">
            <a:miter lim="400000"/>
          </a:ln>
        </p:spPr>
      </p:pic>
      <p:sp>
        <p:nvSpPr>
          <p:cNvPr id="31" name="Shape 31"/>
          <p:cNvSpPr/>
          <p:nvPr/>
        </p:nvSpPr>
        <p:spPr>
          <a:xfrm>
            <a:off x="137158" y="4782165"/>
            <a:ext cx="2079782"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000">
                <a:solidFill>
                  <a:srgbClr val="888888"/>
                </a:solidFill>
              </a:defRPr>
            </a:lvl1pPr>
          </a:lstStyle>
          <a:p>
            <a:pPr/>
            <a:r>
              <a:t>© 2016, http://www.perfsonar.net</a:t>
            </a:r>
          </a:p>
        </p:txBody>
      </p:sp>
      <p:sp>
        <p:nvSpPr>
          <p:cNvPr id="32" name="Shape 32"/>
          <p:cNvSpPr/>
          <p:nvPr/>
        </p:nvSpPr>
        <p:spPr>
          <a:xfrm>
            <a:off x="7484525" y="4786464"/>
            <a:ext cx="1091109"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000">
                <a:solidFill>
                  <a:srgbClr val="888888"/>
                </a:solidFill>
              </a:defRPr>
            </a:lvl1pPr>
          </a:lstStyle>
          <a:p>
            <a:pPr/>
            <a:r>
              <a:t>June 13, 2016</a:t>
            </a:r>
          </a:p>
        </p:txBody>
      </p:sp>
      <p:sp>
        <p:nvSpPr>
          <p:cNvPr id="33" name="Shape 33"/>
          <p:cNvSpPr/>
          <p:nvPr/>
        </p:nvSpPr>
        <p:spPr>
          <a:xfrm>
            <a:off x="8883379" y="4786464"/>
            <a:ext cx="174834"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r">
              <a:defRPr sz="1000">
                <a:solidFill>
                  <a:srgbClr val="888888"/>
                </a:solidFill>
              </a:defRPr>
            </a:pPr>
            <a:fld id="{86CB4B4D-7CA3-9044-876B-883B54F8677D}" type="slidenum"/>
            <a:r>
              <a:t>￼</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a:r>
              <a:t>Texte du titre</a:t>
            </a:r>
          </a:p>
        </p:txBody>
      </p:sp>
      <p:sp>
        <p:nvSpPr>
          <p:cNvPr id="41" name="Shape 41"/>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49" name="Shape 49"/>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50"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pic>
        <p:nvPicPr>
          <p:cNvPr id="51" name="image2.png" descr="Screen Shot 2014-10-22 at 4.30.01 PM.png"/>
          <p:cNvPicPr>
            <a:picLocks noChangeAspect="1"/>
          </p:cNvPicPr>
          <p:nvPr/>
        </p:nvPicPr>
        <p:blipFill>
          <a:blip r:embed="rId3">
            <a:extLst/>
          </a:blip>
          <a:stretch>
            <a:fillRect/>
          </a:stretch>
        </p:blipFill>
        <p:spPr>
          <a:xfrm>
            <a:off x="6654800" y="959"/>
            <a:ext cx="2489200" cy="876301"/>
          </a:xfrm>
          <a:prstGeom prst="rect">
            <a:avLst/>
          </a:prstGeom>
          <a:ln w="12700">
            <a:miter lim="400000"/>
          </a:ln>
        </p:spPr>
      </p:pic>
      <p:sp>
        <p:nvSpPr>
          <p:cNvPr id="52" name="Shape 52"/>
          <p:cNvSpPr/>
          <p:nvPr>
            <p:ph type="title"/>
          </p:nvPr>
        </p:nvSpPr>
        <p:spPr>
          <a:xfrm>
            <a:off x="722312" y="3305176"/>
            <a:ext cx="7772401" cy="1021557"/>
          </a:xfrm>
          <a:prstGeom prst="rect">
            <a:avLst/>
          </a:prstGeom>
        </p:spPr>
        <p:txBody>
          <a:bodyPr anchor="t"/>
          <a:lstStyle>
            <a:lvl1pPr algn="l">
              <a:defRPr b="1" cap="all" sz="4000"/>
            </a:lvl1pPr>
          </a:lstStyle>
          <a:p>
            <a:pPr/>
            <a:r>
              <a:t>Texte du titre</a:t>
            </a:r>
          </a:p>
        </p:txBody>
      </p:sp>
      <p:sp>
        <p:nvSpPr>
          <p:cNvPr id="53" name="Shape 53"/>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54" name="Shape 54"/>
          <p:cNvSpPr/>
          <p:nvPr>
            <p:ph type="sldNum" sz="quarter" idx="2"/>
          </p:nvPr>
        </p:nvSpPr>
        <p:spPr>
          <a:prstGeom prst="rect">
            <a:avLst/>
          </a:prstGeom>
        </p:spPr>
        <p:txBody>
          <a:bodyPr/>
          <a:lstStyle/>
          <a:p>
            <a:pPr/>
            <a:fld id="{86CB4B4D-7CA3-9044-876B-883B54F8677D}" type="slidenum"/>
          </a:p>
        </p:txBody>
      </p:sp>
      <p:pic>
        <p:nvPicPr>
          <p:cNvPr id="55" name="image3.png" descr="PerfSONAR-powered-CMYK copy.png"/>
          <p:cNvPicPr>
            <a:picLocks noChangeAspect="1"/>
          </p:cNvPicPr>
          <p:nvPr/>
        </p:nvPicPr>
        <p:blipFill>
          <a:blip r:embed="rId4">
            <a:extLst/>
          </a:blip>
          <a:stretch>
            <a:fillRect/>
          </a:stretch>
        </p:blipFill>
        <p:spPr>
          <a:xfrm>
            <a:off x="560922" y="-401510"/>
            <a:ext cx="8125878" cy="3364113"/>
          </a:xfrm>
          <a:prstGeom prst="rect">
            <a:avLst/>
          </a:prstGeom>
          <a:ln w="12700">
            <a:miter lim="400000"/>
          </a:ln>
        </p:spPr>
      </p:pic>
      <p:pic>
        <p:nvPicPr>
          <p:cNvPr id="56" name="image4.jpeg" descr="GEANT_logo_2015.jpg"/>
          <p:cNvPicPr>
            <a:picLocks noChangeAspect="1"/>
          </p:cNvPicPr>
          <p:nvPr/>
        </p:nvPicPr>
        <p:blipFill>
          <a:blip r:embed="rId5">
            <a:alphaModFix amt="50000"/>
            <a:extLst/>
          </a:blip>
          <a:stretch>
            <a:fillRect/>
          </a:stretch>
        </p:blipFill>
        <p:spPr>
          <a:xfrm>
            <a:off x="3684847" y="4538879"/>
            <a:ext cx="904934" cy="452468"/>
          </a:xfrm>
          <a:prstGeom prst="rect">
            <a:avLst/>
          </a:prstGeom>
          <a:ln w="12700">
            <a:miter lim="400000"/>
          </a:ln>
        </p:spPr>
      </p:pic>
      <p:pic>
        <p:nvPicPr>
          <p:cNvPr id="57" name="image5.pdf" descr="ESnet_Full_Logo_CMYK.eps"/>
          <p:cNvPicPr>
            <a:picLocks noChangeAspect="1"/>
          </p:cNvPicPr>
          <p:nvPr/>
        </p:nvPicPr>
        <p:blipFill>
          <a:blip r:embed="rId6">
            <a:alphaModFix amt="50000"/>
            <a:extLst/>
          </a:blip>
          <a:stretch>
            <a:fillRect/>
          </a:stretch>
        </p:blipFill>
        <p:spPr>
          <a:xfrm>
            <a:off x="2428869" y="4675616"/>
            <a:ext cx="966830" cy="283214"/>
          </a:xfrm>
          <a:prstGeom prst="rect">
            <a:avLst/>
          </a:prstGeom>
          <a:ln w="12700">
            <a:miter lim="400000"/>
          </a:ln>
        </p:spPr>
      </p:pic>
      <p:pic>
        <p:nvPicPr>
          <p:cNvPr id="58" name="image6.png" descr="internet2-black-red copy.png"/>
          <p:cNvPicPr>
            <a:picLocks noChangeAspect="1"/>
          </p:cNvPicPr>
          <p:nvPr/>
        </p:nvPicPr>
        <p:blipFill>
          <a:blip r:embed="rId7">
            <a:alphaModFix amt="50000"/>
            <a:extLst/>
          </a:blip>
          <a:stretch>
            <a:fillRect/>
          </a:stretch>
        </p:blipFill>
        <p:spPr>
          <a:xfrm>
            <a:off x="6539190" y="4665693"/>
            <a:ext cx="620626" cy="454015"/>
          </a:xfrm>
          <a:prstGeom prst="rect">
            <a:avLst/>
          </a:prstGeom>
          <a:ln w="12700">
            <a:miter lim="400000"/>
          </a:ln>
        </p:spPr>
      </p:pic>
      <p:pic>
        <p:nvPicPr>
          <p:cNvPr id="59" name="image7.png" descr="1000px-Indiana_University_logotype_svg.png"/>
          <p:cNvPicPr>
            <a:picLocks noChangeAspect="1"/>
          </p:cNvPicPr>
          <p:nvPr/>
        </p:nvPicPr>
        <p:blipFill>
          <a:blip r:embed="rId8">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66" name="Shape 66"/>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67"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68" name="Shape 68"/>
          <p:cNvSpPr/>
          <p:nvPr>
            <p:ph type="title"/>
          </p:nvPr>
        </p:nvSpPr>
        <p:spPr>
          <a:prstGeom prst="rect">
            <a:avLst/>
          </a:prstGeom>
        </p:spPr>
        <p:txBody>
          <a:bodyPr/>
          <a:lstStyle/>
          <a:p>
            <a:pPr/>
            <a:r>
              <a:t>Texte du titre</a:t>
            </a:r>
          </a:p>
        </p:txBody>
      </p:sp>
      <p:sp>
        <p:nvSpPr>
          <p:cNvPr id="69" name="Shape 69"/>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Texte niveau 1</a:t>
            </a:r>
          </a:p>
          <a:p>
            <a:pPr lvl="1"/>
            <a:r>
              <a:t>Texte niveau 2</a:t>
            </a:r>
          </a:p>
          <a:p>
            <a:pPr lvl="2"/>
            <a:r>
              <a:t>Texte niveau 3</a:t>
            </a:r>
          </a:p>
          <a:p>
            <a:pPr lvl="3"/>
            <a:r>
              <a:t>Texte niveau 4</a:t>
            </a:r>
          </a:p>
          <a:p>
            <a:pPr lvl="4"/>
            <a:r>
              <a:t>Texte niveau 5</a:t>
            </a:r>
          </a:p>
        </p:txBody>
      </p:sp>
      <p:sp>
        <p:nvSpPr>
          <p:cNvPr id="70" name="Shape 70"/>
          <p:cNvSpPr/>
          <p:nvPr>
            <p:ph type="sldNum" sz="quarter" idx="2"/>
          </p:nvPr>
        </p:nvSpPr>
        <p:spPr>
          <a:prstGeom prst="rect">
            <a:avLst/>
          </a:prstGeom>
        </p:spPr>
        <p:txBody>
          <a:bodyPr/>
          <a:lstStyle/>
          <a:p>
            <a:pPr/>
            <a:fld id="{86CB4B4D-7CA3-9044-876B-883B54F8677D}" type="slidenum"/>
          </a:p>
        </p:txBody>
      </p:sp>
      <p:pic>
        <p:nvPicPr>
          <p:cNvPr id="71"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72"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73"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74"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81" name="Shape 81"/>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82"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83" name="Shape 83"/>
          <p:cNvSpPr/>
          <p:nvPr>
            <p:ph type="title"/>
          </p:nvPr>
        </p:nvSpPr>
        <p:spPr>
          <a:prstGeom prst="rect">
            <a:avLst/>
          </a:prstGeom>
        </p:spPr>
        <p:txBody>
          <a:bodyPr/>
          <a:lstStyle/>
          <a:p>
            <a:pPr/>
            <a:r>
              <a:t>Texte du titre</a:t>
            </a:r>
          </a:p>
        </p:txBody>
      </p:sp>
      <p:sp>
        <p:nvSpPr>
          <p:cNvPr id="84" name="Shape 84"/>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85" name="Shape 85"/>
          <p:cNvSpPr/>
          <p:nvPr>
            <p:ph type="body" sz="quarter" idx="13"/>
          </p:nvPr>
        </p:nvSpPr>
        <p:spPr>
          <a:xfrm>
            <a:off x="4645026" y="1151334"/>
            <a:ext cx="4041776" cy="479823"/>
          </a:xfrm>
          <a:prstGeom prst="rect">
            <a:avLst/>
          </a:prstGeom>
        </p:spPr>
        <p:txBody>
          <a:bodyPr anchor="b"/>
          <a:lstStyle/>
          <a:p>
            <a:pPr marL="0" indent="0">
              <a:spcBef>
                <a:spcPts val="500"/>
              </a:spcBef>
              <a:buSzTx/>
              <a:buFontTx/>
              <a:buNone/>
              <a:defRPr b="1" sz="2400"/>
            </a:pPr>
          </a:p>
        </p:txBody>
      </p:sp>
      <p:sp>
        <p:nvSpPr>
          <p:cNvPr id="86" name="Shape 86"/>
          <p:cNvSpPr/>
          <p:nvPr>
            <p:ph type="sldNum" sz="quarter" idx="2"/>
          </p:nvPr>
        </p:nvSpPr>
        <p:spPr>
          <a:prstGeom prst="rect">
            <a:avLst/>
          </a:prstGeom>
        </p:spPr>
        <p:txBody>
          <a:bodyPr/>
          <a:lstStyle/>
          <a:p>
            <a:pPr/>
            <a:fld id="{86CB4B4D-7CA3-9044-876B-883B54F8677D}" type="slidenum"/>
          </a:p>
        </p:txBody>
      </p:sp>
      <p:pic>
        <p:nvPicPr>
          <p:cNvPr id="87"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88"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89"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90"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97" name="Shape 97"/>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98"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99" name="Shape 99"/>
          <p:cNvSpPr/>
          <p:nvPr>
            <p:ph type="title"/>
          </p:nvPr>
        </p:nvSpPr>
        <p:spPr>
          <a:prstGeom prst="rect">
            <a:avLst/>
          </a:prstGeom>
        </p:spPr>
        <p:txBody>
          <a:bodyPr/>
          <a:lstStyle/>
          <a:p>
            <a:pPr/>
            <a:r>
              <a:t>Texte du titre</a:t>
            </a:r>
          </a:p>
        </p:txBody>
      </p:sp>
      <p:sp>
        <p:nvSpPr>
          <p:cNvPr id="100" name="Shape 100"/>
          <p:cNvSpPr/>
          <p:nvPr>
            <p:ph type="sldNum" sz="quarter" idx="2"/>
          </p:nvPr>
        </p:nvSpPr>
        <p:spPr>
          <a:prstGeom prst="rect">
            <a:avLst/>
          </a:prstGeom>
        </p:spPr>
        <p:txBody>
          <a:bodyPr/>
          <a:lstStyle/>
          <a:p>
            <a:pPr/>
            <a:fld id="{86CB4B4D-7CA3-9044-876B-883B54F8677D}" type="slidenum"/>
          </a:p>
        </p:txBody>
      </p:sp>
      <p:pic>
        <p:nvPicPr>
          <p:cNvPr id="101"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102"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103"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104"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1" name="Shape 111"/>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112"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113" name="Shape 113"/>
          <p:cNvSpPr/>
          <p:nvPr>
            <p:ph type="sldNum" sz="quarter" idx="2"/>
          </p:nvPr>
        </p:nvSpPr>
        <p:spPr>
          <a:prstGeom prst="rect">
            <a:avLst/>
          </a:prstGeom>
        </p:spPr>
        <p:txBody>
          <a:bodyPr/>
          <a:lstStyle/>
          <a:p>
            <a:pPr/>
            <a:fld id="{86CB4B4D-7CA3-9044-876B-883B54F8677D}" type="slidenum"/>
          </a:p>
        </p:txBody>
      </p:sp>
      <p:pic>
        <p:nvPicPr>
          <p:cNvPr id="114"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115"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116"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117"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124" name="Shape 124"/>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125"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126" name="Shape 126"/>
          <p:cNvSpPr/>
          <p:nvPr>
            <p:ph type="title"/>
          </p:nvPr>
        </p:nvSpPr>
        <p:spPr>
          <a:xfrm>
            <a:off x="457201" y="204786"/>
            <a:ext cx="3008314" cy="871539"/>
          </a:xfrm>
          <a:prstGeom prst="rect">
            <a:avLst/>
          </a:prstGeom>
        </p:spPr>
        <p:txBody>
          <a:bodyPr anchor="b"/>
          <a:lstStyle>
            <a:lvl1pPr algn="l">
              <a:defRPr b="1" sz="2000"/>
            </a:lvl1pPr>
          </a:lstStyle>
          <a:p>
            <a:pPr/>
            <a:r>
              <a:t>Texte du titre</a:t>
            </a:r>
          </a:p>
        </p:txBody>
      </p:sp>
      <p:sp>
        <p:nvSpPr>
          <p:cNvPr id="127" name="Shape 127"/>
          <p:cNvSpPr/>
          <p:nvPr>
            <p:ph type="body" idx="1"/>
          </p:nvPr>
        </p:nvSpPr>
        <p:spPr>
          <a:xfrm>
            <a:off x="3575050" y="204788"/>
            <a:ext cx="5111750" cy="4389836"/>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28" name="Shape 128"/>
          <p:cNvSpPr/>
          <p:nvPr>
            <p:ph type="body" sz="half" idx="13"/>
          </p:nvPr>
        </p:nvSpPr>
        <p:spPr>
          <a:xfrm>
            <a:off x="457200" y="1076326"/>
            <a:ext cx="3008315" cy="3518297"/>
          </a:xfrm>
          <a:prstGeom prst="rect">
            <a:avLst/>
          </a:prstGeom>
        </p:spPr>
        <p:txBody>
          <a:bodyPr/>
          <a:lstStyle/>
          <a:p>
            <a:pPr marL="0" indent="0">
              <a:spcBef>
                <a:spcPts val="300"/>
              </a:spcBef>
              <a:buSzTx/>
              <a:buFontTx/>
              <a:buNone/>
              <a:defRPr sz="1400"/>
            </a:pPr>
          </a:p>
        </p:txBody>
      </p:sp>
      <p:sp>
        <p:nvSpPr>
          <p:cNvPr id="129" name="Shape 129"/>
          <p:cNvSpPr/>
          <p:nvPr>
            <p:ph type="sldNum" sz="quarter" idx="2"/>
          </p:nvPr>
        </p:nvSpPr>
        <p:spPr>
          <a:prstGeom prst="rect">
            <a:avLst/>
          </a:prstGeom>
        </p:spPr>
        <p:txBody>
          <a:bodyPr/>
          <a:lstStyle/>
          <a:p>
            <a:pPr/>
            <a:fld id="{86CB4B4D-7CA3-9044-876B-883B54F8677D}" type="slidenum"/>
          </a:p>
        </p:txBody>
      </p:sp>
      <p:pic>
        <p:nvPicPr>
          <p:cNvPr id="130"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131"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132"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133"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140" name="Shape 140"/>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141"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142" name="Shape 142"/>
          <p:cNvSpPr/>
          <p:nvPr>
            <p:ph type="title"/>
          </p:nvPr>
        </p:nvSpPr>
        <p:spPr>
          <a:xfrm>
            <a:off x="1792288" y="3600450"/>
            <a:ext cx="5486401" cy="425054"/>
          </a:xfrm>
          <a:prstGeom prst="rect">
            <a:avLst/>
          </a:prstGeom>
        </p:spPr>
        <p:txBody>
          <a:bodyPr anchor="b"/>
          <a:lstStyle>
            <a:lvl1pPr algn="l">
              <a:defRPr b="1" sz="2000"/>
            </a:lvl1pPr>
          </a:lstStyle>
          <a:p>
            <a:pPr/>
            <a:r>
              <a:t>Texte du titre</a:t>
            </a:r>
          </a:p>
        </p:txBody>
      </p:sp>
      <p:sp>
        <p:nvSpPr>
          <p:cNvPr id="143" name="Shape 143"/>
          <p:cNvSpPr/>
          <p:nvPr>
            <p:ph type="pic" sz="half" idx="13"/>
          </p:nvPr>
        </p:nvSpPr>
        <p:spPr>
          <a:xfrm>
            <a:off x="1792288" y="459581"/>
            <a:ext cx="5486401" cy="3086101"/>
          </a:xfrm>
          <a:prstGeom prst="rect">
            <a:avLst/>
          </a:prstGeom>
        </p:spPr>
        <p:txBody>
          <a:bodyPr lIns="91439" rIns="91439">
            <a:noAutofit/>
          </a:bodyPr>
          <a:lstStyle/>
          <a:p>
            <a:pPr/>
          </a:p>
        </p:txBody>
      </p:sp>
      <p:sp>
        <p:nvSpPr>
          <p:cNvPr id="144" name="Shape 144"/>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Texte niveau 1</a:t>
            </a:r>
          </a:p>
          <a:p>
            <a:pPr lvl="1"/>
            <a:r>
              <a:t>Texte niveau 2</a:t>
            </a:r>
          </a:p>
          <a:p>
            <a:pPr lvl="2"/>
            <a:r>
              <a:t>Texte niveau 3</a:t>
            </a:r>
          </a:p>
          <a:p>
            <a:pPr lvl="3"/>
            <a:r>
              <a:t>Texte niveau 4</a:t>
            </a:r>
          </a:p>
          <a:p>
            <a:pPr lvl="4"/>
            <a:r>
              <a:t>Texte niveau 5</a:t>
            </a:r>
          </a:p>
        </p:txBody>
      </p:sp>
      <p:sp>
        <p:nvSpPr>
          <p:cNvPr id="145" name="Shape 145"/>
          <p:cNvSpPr/>
          <p:nvPr>
            <p:ph type="sldNum" sz="quarter" idx="2"/>
          </p:nvPr>
        </p:nvSpPr>
        <p:spPr>
          <a:prstGeom prst="rect">
            <a:avLst/>
          </a:prstGeom>
        </p:spPr>
        <p:txBody>
          <a:bodyPr/>
          <a:lstStyle/>
          <a:p>
            <a:pPr/>
            <a:fld id="{86CB4B4D-7CA3-9044-876B-883B54F8677D}" type="slidenum"/>
          </a:p>
        </p:txBody>
      </p:sp>
      <p:pic>
        <p:nvPicPr>
          <p:cNvPr id="146"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147"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148"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149"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1"/>
            <a:ext cx="137162" cy="5136362"/>
          </a:xfrm>
          <a:prstGeom prst="rect">
            <a:avLst/>
          </a:prstGeom>
          <a:solidFill>
            <a:srgbClr val="1DB118"/>
          </a:solidFill>
          <a:ln>
            <a:solidFill>
              <a:srgbClr val="1DB118"/>
            </a:solidFill>
          </a:ln>
          <a:effectLst>
            <a:outerShdw sx="100000" sy="100000" kx="0" ky="0" algn="b" rotWithShape="0" blurRad="38100" dist="23000" dir="5400000">
              <a:srgbClr val="000000">
                <a:alpha val="35000"/>
              </a:srgbClr>
            </a:outerShdw>
          </a:effectLst>
        </p:spPr>
        <p:txBody>
          <a:bodyPr lIns="45719" rIns="45719" anchor="ctr"/>
          <a:lstStyle/>
          <a:p>
            <a:pPr algn="ctr">
              <a:defRPr>
                <a:solidFill>
                  <a:schemeClr val="accent1"/>
                </a:solidFill>
              </a:defRPr>
            </a:pPr>
          </a:p>
        </p:txBody>
      </p:sp>
      <p:pic>
        <p:nvPicPr>
          <p:cNvPr id="3" name="image1.png" descr="pS-Logo.png"/>
          <p:cNvPicPr>
            <a:picLocks noChangeAspect="1"/>
          </p:cNvPicPr>
          <p:nvPr/>
        </p:nvPicPr>
        <p:blipFill>
          <a:blip r:embed="rId2">
            <a:extLst/>
          </a:blip>
          <a:stretch>
            <a:fillRect/>
          </a:stretch>
        </p:blipFill>
        <p:spPr>
          <a:xfrm>
            <a:off x="7497046" y="75233"/>
            <a:ext cx="1587423" cy="348660"/>
          </a:xfrm>
          <a:prstGeom prst="rect">
            <a:avLst/>
          </a:prstGeom>
          <a:ln w="12700">
            <a:miter lim="400000"/>
          </a:ln>
        </p:spPr>
      </p:pic>
      <p:sp>
        <p:nvSpPr>
          <p:cNvPr id="4" name="Shape 4"/>
          <p:cNvSpPr/>
          <p:nvPr>
            <p:ph type="title"/>
          </p:nvPr>
        </p:nvSpPr>
        <p:spPr>
          <a:xfrm>
            <a:off x="457200" y="374540"/>
            <a:ext cx="8229600" cy="8572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5" name="Shape 5"/>
          <p:cNvSpPr/>
          <p:nvPr>
            <p:ph type="body" idx="1"/>
          </p:nvPr>
        </p:nvSpPr>
        <p:spPr>
          <a:xfrm>
            <a:off x="457200" y="1303820"/>
            <a:ext cx="8229600" cy="322139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pic>
        <p:nvPicPr>
          <p:cNvPr id="6" name="image4.jpeg" descr="GEANT_logo_2015.jpg"/>
          <p:cNvPicPr>
            <a:picLocks noChangeAspect="1"/>
          </p:cNvPicPr>
          <p:nvPr/>
        </p:nvPicPr>
        <p:blipFill>
          <a:blip r:embed="rId3">
            <a:alphaModFix amt="50000"/>
            <a:extLst/>
          </a:blip>
          <a:stretch>
            <a:fillRect/>
          </a:stretch>
        </p:blipFill>
        <p:spPr>
          <a:xfrm>
            <a:off x="3684847" y="4538879"/>
            <a:ext cx="904934" cy="452468"/>
          </a:xfrm>
          <a:prstGeom prst="rect">
            <a:avLst/>
          </a:prstGeom>
          <a:ln w="12700">
            <a:miter lim="400000"/>
          </a:ln>
        </p:spPr>
      </p:pic>
      <p:pic>
        <p:nvPicPr>
          <p:cNvPr id="7" name="image5.pdf" descr="ESnet_Full_Logo_CMYK.eps"/>
          <p:cNvPicPr>
            <a:picLocks noChangeAspect="1"/>
          </p:cNvPicPr>
          <p:nvPr/>
        </p:nvPicPr>
        <p:blipFill>
          <a:blip r:embed="rId4">
            <a:alphaModFix amt="50000"/>
            <a:extLst/>
          </a:blip>
          <a:stretch>
            <a:fillRect/>
          </a:stretch>
        </p:blipFill>
        <p:spPr>
          <a:xfrm>
            <a:off x="2428869" y="4675616"/>
            <a:ext cx="966830" cy="283214"/>
          </a:xfrm>
          <a:prstGeom prst="rect">
            <a:avLst/>
          </a:prstGeom>
          <a:ln w="12700">
            <a:miter lim="400000"/>
          </a:ln>
        </p:spPr>
      </p:pic>
      <p:pic>
        <p:nvPicPr>
          <p:cNvPr id="8" name="image6.png" descr="internet2-black-red copy.png"/>
          <p:cNvPicPr>
            <a:picLocks noChangeAspect="1"/>
          </p:cNvPicPr>
          <p:nvPr/>
        </p:nvPicPr>
        <p:blipFill>
          <a:blip r:embed="rId5">
            <a:alphaModFix amt="50000"/>
            <a:extLst/>
          </a:blip>
          <a:stretch>
            <a:fillRect/>
          </a:stretch>
        </p:blipFill>
        <p:spPr>
          <a:xfrm>
            <a:off x="6539190" y="4665693"/>
            <a:ext cx="620626" cy="454015"/>
          </a:xfrm>
          <a:prstGeom prst="rect">
            <a:avLst/>
          </a:prstGeom>
          <a:ln w="12700">
            <a:miter lim="400000"/>
          </a:ln>
        </p:spPr>
      </p:pic>
      <p:pic>
        <p:nvPicPr>
          <p:cNvPr id="9" name="image7.png" descr="1000px-Indiana_University_logotype_svg.png"/>
          <p:cNvPicPr>
            <a:picLocks noChangeAspect="1"/>
          </p:cNvPicPr>
          <p:nvPr/>
        </p:nvPicPr>
        <p:blipFill>
          <a:blip r:embed="rId6">
            <a:alphaModFix amt="50000"/>
            <a:extLst/>
          </a:blip>
          <a:stretch>
            <a:fillRect/>
          </a:stretch>
        </p:blipFill>
        <p:spPr>
          <a:xfrm>
            <a:off x="4860516" y="4715502"/>
            <a:ext cx="1445908" cy="216887"/>
          </a:xfrm>
          <a:prstGeom prst="rect">
            <a:avLst/>
          </a:prstGeom>
          <a:ln w="12700">
            <a:miter lim="400000"/>
          </a:ln>
        </p:spPr>
      </p:pic>
      <p:sp>
        <p:nvSpPr>
          <p:cNvPr id="10" name="Shape 10"/>
          <p:cNvSpPr/>
          <p:nvPr/>
        </p:nvSpPr>
        <p:spPr>
          <a:xfrm>
            <a:off x="137158" y="4782165"/>
            <a:ext cx="2079782"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000">
                <a:solidFill>
                  <a:srgbClr val="888888"/>
                </a:solidFill>
              </a:defRPr>
            </a:lvl1pPr>
          </a:lstStyle>
          <a:p>
            <a:pPr/>
            <a:r>
              <a:t>© 2016, http://www.perfsonar.net</a:t>
            </a:r>
          </a:p>
        </p:txBody>
      </p:sp>
      <p:sp>
        <p:nvSpPr>
          <p:cNvPr id="11" name="Shape 11"/>
          <p:cNvSpPr/>
          <p:nvPr/>
        </p:nvSpPr>
        <p:spPr>
          <a:xfrm>
            <a:off x="7484525" y="4786464"/>
            <a:ext cx="1091109"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000">
                <a:solidFill>
                  <a:srgbClr val="888888"/>
                </a:solidFill>
              </a:defRPr>
            </a:lvl1pPr>
          </a:lstStyle>
          <a:p>
            <a:pPr/>
            <a:r>
              <a:t>June 13, 2016</a:t>
            </a:r>
          </a:p>
        </p:txBody>
      </p:sp>
      <p:sp>
        <p:nvSpPr>
          <p:cNvPr id="12" name="Shape 12"/>
          <p:cNvSpPr/>
          <p:nvPr/>
        </p:nvSpPr>
        <p:spPr>
          <a:xfrm>
            <a:off x="8883379" y="4786464"/>
            <a:ext cx="174834"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lgn="r">
              <a:defRPr sz="1000">
                <a:solidFill>
                  <a:srgbClr val="888888"/>
                </a:solidFill>
              </a:defRPr>
            </a:pPr>
            <a:fld id="{86CB4B4D-7CA3-9044-876B-883B54F8677D}" type="slidenum"/>
            <a:r>
              <a:t>￼</a:t>
            </a:r>
          </a:p>
        </p:txBody>
      </p:sp>
      <p:sp>
        <p:nvSpPr>
          <p:cNvPr id="13" name="Shape 13"/>
          <p:cNvSpPr/>
          <p:nvPr>
            <p:ph type="sldNum" sz="quarter" idx="2"/>
          </p:nvPr>
        </p:nvSpPr>
        <p:spPr>
          <a:xfrm>
            <a:off x="8820871" y="4786464"/>
            <a:ext cx="237342" cy="231141"/>
          </a:xfrm>
          <a:prstGeom prst="rect">
            <a:avLst/>
          </a:prstGeom>
          <a:ln w="12700">
            <a:miter lim="400000"/>
          </a:ln>
        </p:spPr>
        <p:txBody>
          <a:bodyPr wrap="none" lIns="45719" rIns="45719" anchor="ctr">
            <a:spAutoFit/>
          </a:bodyPr>
          <a:lstStyle>
            <a:lvl1pPr algn="r">
              <a:defRPr sz="10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rupti.kulkarni@geant.org" TargetMode="External"/><Relationship Id="rId3" Type="http://schemas.openxmlformats.org/officeDocument/2006/relationships/hyperlink" Target="mailto:adelvaux@man.poznan.pl"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ats.es.net/ServicesDirectory/" TargetMode="External"/><Relationship Id="rId3" Type="http://schemas.openxmlformats.org/officeDocument/2006/relationships/image" Target="../media/image1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ctrTitle"/>
          </p:nvPr>
        </p:nvSpPr>
        <p:spPr>
          <a:prstGeom prst="rect">
            <a:avLst/>
          </a:prstGeom>
        </p:spPr>
        <p:txBody>
          <a:bodyPr/>
          <a:lstStyle/>
          <a:p>
            <a:pPr/>
            <a:r>
              <a:t>Roadmap Update</a:t>
            </a:r>
          </a:p>
        </p:txBody>
      </p:sp>
      <p:sp>
        <p:nvSpPr>
          <p:cNvPr id="159" name="Shape 159"/>
          <p:cNvSpPr/>
          <p:nvPr>
            <p:ph type="subTitle" sz="quarter" idx="1"/>
          </p:nvPr>
        </p:nvSpPr>
        <p:spPr>
          <a:prstGeom prst="rect">
            <a:avLst/>
          </a:prstGeom>
        </p:spPr>
        <p:txBody>
          <a:bodyPr/>
          <a:lstStyle/>
          <a:p>
            <a:pPr algn="r">
              <a:lnSpc>
                <a:spcPct val="80000"/>
              </a:lnSpc>
              <a:spcBef>
                <a:spcPts val="400"/>
              </a:spcBef>
              <a:defRPr sz="2000"/>
            </a:pPr>
            <a:r>
              <a:t>Trupti Kulkarni (</a:t>
            </a:r>
            <a:r>
              <a:rPr u="sng">
                <a:solidFill>
                  <a:srgbClr val="0000FF"/>
                </a:solidFill>
                <a:uFill>
                  <a:solidFill>
                    <a:srgbClr val="0000FF"/>
                  </a:solidFill>
                </a:uFill>
                <a:hlinkClick r:id="rId2" invalidUrl="" action="" tgtFrame="" tooltip="" history="1" highlightClick="0" endSnd="0"/>
              </a:rPr>
              <a:t>trupti.kulkarni@geant.org</a:t>
            </a:r>
            <a:r>
              <a:t>)</a:t>
            </a:r>
          </a:p>
          <a:p>
            <a:pPr algn="r">
              <a:lnSpc>
                <a:spcPct val="80000"/>
              </a:lnSpc>
              <a:spcBef>
                <a:spcPts val="400"/>
              </a:spcBef>
              <a:defRPr sz="2000"/>
            </a:pPr>
            <a:r>
              <a:t>Antoine Delvaux (</a:t>
            </a:r>
            <a:r>
              <a:rPr u="sng">
                <a:solidFill>
                  <a:srgbClr val="0000FF"/>
                </a:solidFill>
                <a:uFill>
                  <a:solidFill>
                    <a:srgbClr val="0000FF"/>
                  </a:solidFill>
                </a:uFill>
                <a:hlinkClick r:id="rId3" invalidUrl="" action="" tgtFrame="" tooltip="" history="1" highlightClick="0" endSnd="0"/>
              </a:rPr>
              <a:t>adelvaux@man.poznan.pl</a:t>
            </a:r>
            <a:r>
              <a:t>)</a:t>
            </a:r>
          </a:p>
          <a:p>
            <a:pPr algn="r">
              <a:lnSpc>
                <a:spcPct val="80000"/>
              </a:lnSpc>
              <a:spcBef>
                <a:spcPts val="400"/>
              </a:spcBef>
              <a:defRPr sz="2000"/>
            </a:pPr>
            <a:r>
              <a:t>TNC16, Prague </a:t>
            </a:r>
          </a:p>
          <a:p>
            <a:pPr algn="r">
              <a:lnSpc>
                <a:spcPct val="80000"/>
              </a:lnSpc>
              <a:spcBef>
                <a:spcPts val="400"/>
              </a:spcBef>
              <a:defRPr sz="2000"/>
            </a:pPr>
            <a:r>
              <a:t>13/06/2016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5454782" y="1368287"/>
            <a:ext cx="3538637" cy="499745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110000"/>
              </a:lnSpc>
              <a:buSzPct val="100000"/>
              <a:buFont typeface="Arial"/>
              <a:buChar char="•"/>
              <a:defRPr sz="2000"/>
            </a:pPr>
            <a:r>
              <a:t>Satisfaction</a:t>
            </a:r>
            <a:endParaRPr sz="2400"/>
          </a:p>
          <a:p>
            <a:pPr lvl="1" marL="742950" indent="-285750">
              <a:lnSpc>
                <a:spcPct val="110000"/>
              </a:lnSpc>
              <a:buSzPct val="100000"/>
              <a:buFont typeface="Arial"/>
              <a:buChar char="–"/>
              <a:defRPr sz="1600"/>
            </a:pPr>
            <a:r>
              <a:t>71% - satisfied/highly satisfied</a:t>
            </a:r>
            <a:endParaRPr sz="2800"/>
          </a:p>
          <a:p>
            <a:pPr lvl="1" marL="742950" indent="-285750">
              <a:lnSpc>
                <a:spcPct val="110000"/>
              </a:lnSpc>
              <a:buSzPct val="100000"/>
              <a:buFont typeface="Arial"/>
              <a:buChar char="–"/>
              <a:defRPr sz="1600"/>
            </a:pPr>
            <a:r>
              <a:t>26% neutral, 2% dissatisfied</a:t>
            </a:r>
            <a:endParaRPr sz="2800"/>
          </a:p>
          <a:p>
            <a:pPr marL="342900" indent="-342900">
              <a:lnSpc>
                <a:spcPct val="110000"/>
              </a:lnSpc>
              <a:buSzPct val="100000"/>
              <a:buFont typeface="Arial"/>
              <a:buChar char="•"/>
              <a:defRPr sz="2000"/>
            </a:pPr>
          </a:p>
          <a:p>
            <a:pPr marL="342900" indent="-342900">
              <a:lnSpc>
                <a:spcPct val="110000"/>
              </a:lnSpc>
              <a:buSzPct val="100000"/>
              <a:buFont typeface="Arial"/>
              <a:buChar char="•"/>
              <a:defRPr sz="2000"/>
            </a:pPr>
            <a:r>
              <a:t>Technical trends</a:t>
            </a:r>
            <a:endParaRPr sz="3200"/>
          </a:p>
          <a:p>
            <a:pPr lvl="1" marL="742950" indent="-285750">
              <a:lnSpc>
                <a:spcPct val="110000"/>
              </a:lnSpc>
              <a:buSzPct val="100000"/>
              <a:buFont typeface="Arial"/>
              <a:buChar char="–"/>
              <a:defRPr sz="1600"/>
            </a:pPr>
            <a:r>
              <a:t>Need for Debian 8 and CentOS 7 support</a:t>
            </a:r>
            <a:endParaRPr sz="2800"/>
          </a:p>
          <a:p>
            <a:pPr lvl="1" marL="742950" indent="-285750">
              <a:lnSpc>
                <a:spcPct val="110000"/>
              </a:lnSpc>
              <a:buSzPct val="100000"/>
              <a:buFont typeface="Arial"/>
              <a:buChar char="–"/>
              <a:defRPr sz="1600"/>
            </a:pPr>
            <a:r>
              <a:t>Enhanced performance debugging</a:t>
            </a:r>
            <a:endParaRPr sz="2800"/>
          </a:p>
          <a:p>
            <a:pPr lvl="1" marL="742950" indent="-285750">
              <a:lnSpc>
                <a:spcPct val="110000"/>
              </a:lnSpc>
              <a:buSzPct val="100000"/>
              <a:buFont typeface="Arial"/>
              <a:buChar char="–"/>
              <a:defRPr sz="1600"/>
            </a:pPr>
            <a:r>
              <a:t>Integration with other tools…</a:t>
            </a:r>
            <a:endParaRPr sz="2800"/>
          </a:p>
          <a:p>
            <a:pPr lvl="1" marL="742950" indent="-285750">
              <a:lnSpc>
                <a:spcPct val="110000"/>
              </a:lnSpc>
              <a:buSzPct val="100000"/>
              <a:buFont typeface="Arial"/>
              <a:buChar char="–"/>
              <a:defRPr sz="1600"/>
            </a:pPr>
          </a:p>
          <a:p>
            <a:pPr marL="342900" indent="-342900">
              <a:lnSpc>
                <a:spcPct val="110000"/>
              </a:lnSpc>
              <a:buSzPct val="100000"/>
              <a:buFont typeface="Arial"/>
              <a:buChar char="•"/>
              <a:defRPr sz="2000"/>
            </a:pPr>
          </a:p>
          <a:p>
            <a:pPr marL="342900" indent="-342900">
              <a:lnSpc>
                <a:spcPct val="110000"/>
              </a:lnSpc>
              <a:buSzPct val="100000"/>
              <a:buFont typeface="Arial"/>
              <a:buChar char="•"/>
              <a:defRPr sz="1600"/>
            </a:pPr>
          </a:p>
          <a:p>
            <a:pPr marL="342900" indent="-342900">
              <a:lnSpc>
                <a:spcPct val="110000"/>
              </a:lnSpc>
              <a:buSzPct val="100000"/>
              <a:buFont typeface="Arial"/>
              <a:buChar char="•"/>
              <a:defRPr sz="2000"/>
            </a:pPr>
          </a:p>
          <a:p>
            <a:pPr marL="342900" indent="-342900">
              <a:lnSpc>
                <a:spcPct val="110000"/>
              </a:lnSpc>
              <a:buSzPct val="100000"/>
              <a:buFont typeface="Arial"/>
              <a:buChar char="•"/>
              <a:defRPr sz="1200"/>
            </a:pPr>
          </a:p>
          <a:p>
            <a:pPr lvl="2" marL="1143000" indent="-228600">
              <a:lnSpc>
                <a:spcPct val="110000"/>
              </a:lnSpc>
              <a:spcBef>
                <a:spcPts val="600"/>
              </a:spcBef>
              <a:buSzPct val="100000"/>
              <a:buFont typeface="Arial"/>
              <a:buChar char="•"/>
              <a:defRPr sz="1200"/>
            </a:pPr>
          </a:p>
        </p:txBody>
      </p:sp>
      <p:sp>
        <p:nvSpPr>
          <p:cNvPr id="194" name="Shape 194"/>
          <p:cNvSpPr/>
          <p:nvPr>
            <p:ph type="title"/>
          </p:nvPr>
        </p:nvSpPr>
        <p:spPr>
          <a:xfrm>
            <a:off x="457200" y="205370"/>
            <a:ext cx="8229600" cy="857251"/>
          </a:xfrm>
          <a:prstGeom prst="rect">
            <a:avLst/>
          </a:prstGeom>
        </p:spPr>
        <p:txBody>
          <a:bodyPr/>
          <a:lstStyle>
            <a:lvl1pPr>
              <a:defRPr sz="4000"/>
            </a:lvl1pPr>
          </a:lstStyle>
          <a:p>
            <a:pPr/>
            <a:r>
              <a:t>Annual Survey Results</a:t>
            </a:r>
          </a:p>
        </p:txBody>
      </p:sp>
      <p:sp>
        <p:nvSpPr>
          <p:cNvPr id="195" name="Shape 195"/>
          <p:cNvSpPr/>
          <p:nvPr>
            <p:ph type="body" idx="1"/>
          </p:nvPr>
        </p:nvSpPr>
        <p:spPr>
          <a:xfrm>
            <a:off x="457200" y="1040741"/>
            <a:ext cx="8420400" cy="3351612"/>
          </a:xfrm>
          <a:prstGeom prst="rect">
            <a:avLst/>
          </a:prstGeom>
        </p:spPr>
        <p:txBody>
          <a:bodyPr/>
          <a:lstStyle>
            <a:lvl1pPr>
              <a:lnSpc>
                <a:spcPct val="110000"/>
              </a:lnSpc>
              <a:spcBef>
                <a:spcPts val="0"/>
              </a:spcBef>
              <a:defRPr sz="2400"/>
            </a:lvl1pPr>
          </a:lstStyle>
          <a:p>
            <a:pPr/>
            <a:r>
              <a:t>Conducted in January 2016</a:t>
            </a:r>
          </a:p>
        </p:txBody>
      </p:sp>
      <p:pic>
        <p:nvPicPr>
          <p:cNvPr id="196" name="image10.png"/>
          <p:cNvPicPr>
            <a:picLocks noChangeAspect="1"/>
          </p:cNvPicPr>
          <p:nvPr/>
        </p:nvPicPr>
        <p:blipFill>
          <a:blip r:embed="rId2">
            <a:extLst/>
          </a:blip>
          <a:stretch>
            <a:fillRect/>
          </a:stretch>
        </p:blipFill>
        <p:spPr>
          <a:xfrm>
            <a:off x="572234" y="1425452"/>
            <a:ext cx="2419351" cy="2105026"/>
          </a:xfrm>
          <a:prstGeom prst="rect">
            <a:avLst/>
          </a:prstGeom>
          <a:ln w="12700">
            <a:miter lim="400000"/>
          </a:ln>
        </p:spPr>
      </p:pic>
      <p:pic>
        <p:nvPicPr>
          <p:cNvPr id="197" name="image11.png"/>
          <p:cNvPicPr>
            <a:picLocks noChangeAspect="1"/>
          </p:cNvPicPr>
          <p:nvPr/>
        </p:nvPicPr>
        <p:blipFill>
          <a:blip r:embed="rId3">
            <a:extLst/>
          </a:blip>
          <a:stretch>
            <a:fillRect/>
          </a:stretch>
        </p:blipFill>
        <p:spPr>
          <a:xfrm>
            <a:off x="1187942" y="3511915"/>
            <a:ext cx="1547446" cy="958485"/>
          </a:xfrm>
          <a:prstGeom prst="rect">
            <a:avLst/>
          </a:prstGeom>
          <a:ln w="12700">
            <a:miter lim="400000"/>
          </a:ln>
        </p:spPr>
      </p:pic>
      <p:pic>
        <p:nvPicPr>
          <p:cNvPr id="198" name="image12.png"/>
          <p:cNvPicPr>
            <a:picLocks noChangeAspect="1"/>
          </p:cNvPicPr>
          <p:nvPr/>
        </p:nvPicPr>
        <p:blipFill>
          <a:blip r:embed="rId4">
            <a:extLst/>
          </a:blip>
          <a:stretch>
            <a:fillRect/>
          </a:stretch>
        </p:blipFill>
        <p:spPr>
          <a:xfrm>
            <a:off x="3060700" y="1526077"/>
            <a:ext cx="2209800" cy="2028826"/>
          </a:xfrm>
          <a:prstGeom prst="rect">
            <a:avLst/>
          </a:prstGeom>
          <a:ln w="12700">
            <a:miter lim="400000"/>
          </a:ln>
        </p:spPr>
      </p:pic>
      <p:pic>
        <p:nvPicPr>
          <p:cNvPr id="199" name="image13.png"/>
          <p:cNvPicPr>
            <a:picLocks noChangeAspect="0"/>
          </p:cNvPicPr>
          <p:nvPr/>
        </p:nvPicPr>
        <p:blipFill>
          <a:blip r:embed="rId5">
            <a:extLst/>
          </a:blip>
          <a:stretch>
            <a:fillRect/>
          </a:stretch>
        </p:blipFill>
        <p:spPr>
          <a:xfrm>
            <a:off x="3774238" y="3652703"/>
            <a:ext cx="1493924" cy="107382"/>
          </a:xfrm>
          <a:prstGeom prst="rect">
            <a:avLst/>
          </a:prstGeom>
          <a:ln w="12700">
            <a:miter lim="400000"/>
          </a:ln>
        </p:spPr>
      </p:pic>
      <p:pic>
        <p:nvPicPr>
          <p:cNvPr id="200" name="image14.png"/>
          <p:cNvPicPr>
            <a:picLocks noChangeAspect="1"/>
          </p:cNvPicPr>
          <p:nvPr/>
        </p:nvPicPr>
        <p:blipFill>
          <a:blip r:embed="rId6">
            <a:extLst/>
          </a:blip>
          <a:stretch>
            <a:fillRect/>
          </a:stretch>
        </p:blipFill>
        <p:spPr>
          <a:xfrm>
            <a:off x="2798758" y="3735754"/>
            <a:ext cx="2471742" cy="78935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98"/>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99"/>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0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2"/>
      <p:bldP build="whole" bldLvl="1" animBg="1" rev="0" advAuto="0" spid="196" grpId="1"/>
      <p:bldP build="whole" bldLvl="1" animBg="1" rev="0" advAuto="0" spid="199" grpId="4"/>
      <p:bldP build="whole" bldLvl="1" animBg="1" rev="0" advAuto="0" spid="198" grpId="3"/>
      <p:bldP build="whole" bldLvl="1" animBg="1" rev="0" advAuto="0" spid="200" grpId="5"/>
      <p:bldP build="whole" bldLvl="1" animBg="1" rev="0" advAuto="0" spid="193" grpId="6"/>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lvl1pPr>
              <a:defRPr sz="4000"/>
            </a:lvl1pPr>
          </a:lstStyle>
          <a:p>
            <a:pPr/>
            <a:r>
              <a:t>Upcoming Release: perfSONAR v4.0</a:t>
            </a:r>
          </a:p>
        </p:txBody>
      </p:sp>
      <p:sp>
        <p:nvSpPr>
          <p:cNvPr id="203" name="Shape 203"/>
          <p:cNvSpPr/>
          <p:nvPr>
            <p:ph type="body" idx="1"/>
          </p:nvPr>
        </p:nvSpPr>
        <p:spPr>
          <a:prstGeom prst="rect">
            <a:avLst/>
          </a:prstGeom>
        </p:spPr>
        <p:txBody>
          <a:bodyPr/>
          <a:lstStyle/>
          <a:p>
            <a:pPr>
              <a:lnSpc>
                <a:spcPct val="110000"/>
              </a:lnSpc>
              <a:spcBef>
                <a:spcPts val="0"/>
              </a:spcBef>
              <a:defRPr sz="2400"/>
            </a:pPr>
            <a:r>
              <a:t>Themes</a:t>
            </a:r>
            <a:endParaRPr sz="2100"/>
          </a:p>
          <a:p>
            <a:pPr lvl="1" marL="742950" indent="-285750">
              <a:lnSpc>
                <a:spcPct val="110000"/>
              </a:lnSpc>
              <a:spcBef>
                <a:spcPts val="0"/>
              </a:spcBef>
              <a:defRPr sz="1800"/>
            </a:pPr>
            <a:r>
              <a:t>Control</a:t>
            </a:r>
            <a:endParaRPr sz="1700"/>
          </a:p>
          <a:p>
            <a:pPr lvl="2" marL="1143000" indent="-228600">
              <a:lnSpc>
                <a:spcPct val="110000"/>
              </a:lnSpc>
              <a:spcBef>
                <a:spcPts val="0"/>
              </a:spcBef>
              <a:defRPr sz="1600"/>
            </a:pPr>
            <a:r>
              <a:t>Better control over tests (authorisation, schedule management)</a:t>
            </a:r>
          </a:p>
          <a:p>
            <a:pPr lvl="1" marL="742950" indent="-285750">
              <a:lnSpc>
                <a:spcPct val="110000"/>
              </a:lnSpc>
              <a:spcBef>
                <a:spcPts val="0"/>
              </a:spcBef>
              <a:defRPr sz="1800"/>
            </a:pPr>
            <a:r>
              <a:t>Scalability</a:t>
            </a:r>
            <a:endParaRPr sz="1700"/>
          </a:p>
          <a:p>
            <a:pPr lvl="2" marL="1143000" indent="-228600">
              <a:lnSpc>
                <a:spcPct val="110000"/>
              </a:lnSpc>
              <a:spcBef>
                <a:spcPts val="0"/>
              </a:spcBef>
              <a:defRPr sz="1600"/>
            </a:pPr>
            <a:r>
              <a:t>Robustness to scale deployment per campus to 100 nodes</a:t>
            </a:r>
          </a:p>
          <a:p>
            <a:pPr lvl="2" marL="1143000" indent="-228600">
              <a:lnSpc>
                <a:spcPct val="110000"/>
              </a:lnSpc>
              <a:spcBef>
                <a:spcPts val="0"/>
              </a:spcBef>
              <a:defRPr sz="1200"/>
            </a:pPr>
          </a:p>
          <a:p>
            <a:pPr lvl="2" marL="1143000" indent="-228600">
              <a:lnSpc>
                <a:spcPct val="110000"/>
              </a:lnSpc>
              <a:spcBef>
                <a:spcPts val="0"/>
              </a:spcBef>
              <a:defRPr sz="1200"/>
            </a:pPr>
          </a:p>
          <a:p>
            <a:pPr>
              <a:lnSpc>
                <a:spcPct val="110000"/>
              </a:lnSpc>
              <a:spcBef>
                <a:spcPts val="0"/>
              </a:spcBef>
              <a:defRPr sz="2000"/>
            </a:pPr>
            <a:r>
              <a:t>Expected to be released in late September/early October</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457200" y="379181"/>
            <a:ext cx="8229600" cy="857251"/>
          </a:xfrm>
          <a:prstGeom prst="rect">
            <a:avLst/>
          </a:prstGeom>
        </p:spPr>
        <p:txBody>
          <a:bodyPr/>
          <a:lstStyle>
            <a:lvl1pPr>
              <a:defRPr sz="4000"/>
            </a:lvl1pPr>
          </a:lstStyle>
          <a:p>
            <a:pPr/>
            <a:r>
              <a:t>perfSONAR v4.0 - Features</a:t>
            </a:r>
          </a:p>
        </p:txBody>
      </p:sp>
      <p:sp>
        <p:nvSpPr>
          <p:cNvPr id="206" name="Shape 206"/>
          <p:cNvSpPr/>
          <p:nvPr>
            <p:ph type="body" idx="1"/>
          </p:nvPr>
        </p:nvSpPr>
        <p:spPr>
          <a:xfrm>
            <a:off x="457200" y="1337594"/>
            <a:ext cx="8420400" cy="3096934"/>
          </a:xfrm>
          <a:prstGeom prst="rect">
            <a:avLst/>
          </a:prstGeom>
        </p:spPr>
        <p:txBody>
          <a:bodyPr/>
          <a:lstStyle/>
          <a:p>
            <a:pPr>
              <a:lnSpc>
                <a:spcPct val="135000"/>
              </a:lnSpc>
              <a:spcBef>
                <a:spcPts val="0"/>
              </a:spcBef>
              <a:defRPr sz="1800"/>
            </a:pPr>
            <a:r>
              <a:t>New and improved test scheduler: pScheduler</a:t>
            </a:r>
            <a:endParaRPr sz="2100"/>
          </a:p>
          <a:p>
            <a:pPr lvl="1" marL="742950" indent="-285750">
              <a:lnSpc>
                <a:spcPct val="108000"/>
              </a:lnSpc>
              <a:spcBef>
                <a:spcPts val="0"/>
              </a:spcBef>
              <a:defRPr sz="1600"/>
            </a:pPr>
            <a:r>
              <a:t>For fine-grained, better control (authorisation, schedule management)</a:t>
            </a:r>
          </a:p>
          <a:p>
            <a:pPr lvl="1" marL="742950" indent="-285750">
              <a:lnSpc>
                <a:spcPct val="108000"/>
              </a:lnSpc>
              <a:spcBef>
                <a:spcPts val="0"/>
              </a:spcBef>
              <a:defRPr sz="1600"/>
            </a:pPr>
            <a:r>
              <a:t>Shared awareness of resource usage by other tests</a:t>
            </a:r>
            <a:endParaRPr sz="1700"/>
          </a:p>
          <a:p>
            <a:pPr>
              <a:lnSpc>
                <a:spcPct val="135000"/>
              </a:lnSpc>
              <a:spcBef>
                <a:spcPts val="0"/>
              </a:spcBef>
              <a:defRPr sz="1800"/>
            </a:pPr>
            <a:r>
              <a:t>Web interface for test meshes</a:t>
            </a:r>
            <a:endParaRPr sz="2900"/>
          </a:p>
          <a:p>
            <a:pPr>
              <a:lnSpc>
                <a:spcPct val="135000"/>
              </a:lnSpc>
              <a:spcBef>
                <a:spcPts val="0"/>
              </a:spcBef>
              <a:defRPr sz="1800"/>
            </a:pPr>
            <a:r>
              <a:t>Easier selection of endpoints, based on</a:t>
            </a:r>
            <a:endParaRPr sz="2900"/>
          </a:p>
          <a:p>
            <a:pPr lvl="1" marL="742950" indent="-285750">
              <a:lnSpc>
                <a:spcPct val="108000"/>
              </a:lnSpc>
              <a:spcBef>
                <a:spcPts val="0"/>
              </a:spcBef>
              <a:defRPr sz="1600"/>
            </a:pPr>
            <a:r>
              <a:t>geographic location</a:t>
            </a:r>
          </a:p>
          <a:p>
            <a:pPr lvl="1" marL="742950" indent="-285750">
              <a:lnSpc>
                <a:spcPct val="108000"/>
              </a:lnSpc>
              <a:spcBef>
                <a:spcPts val="0"/>
              </a:spcBef>
              <a:defRPr sz="1600"/>
            </a:pPr>
            <a:r>
              <a:t>accessibility</a:t>
            </a:r>
          </a:p>
          <a:p>
            <a:pPr lvl="1" marL="742950" indent="-285750">
              <a:lnSpc>
                <a:spcPct val="108000"/>
              </a:lnSpc>
              <a:spcBef>
                <a:spcPts val="0"/>
              </a:spcBef>
              <a:defRPr sz="1600"/>
            </a:pPr>
            <a:r>
              <a:t>custom searches</a:t>
            </a:r>
          </a:p>
          <a:p>
            <a:pPr>
              <a:lnSpc>
                <a:spcPct val="135000"/>
              </a:lnSpc>
              <a:spcBef>
                <a:spcPts val="0"/>
              </a:spcBef>
              <a:defRPr sz="1800"/>
            </a:pPr>
            <a:r>
              <a:t>Support for alerting</a:t>
            </a:r>
          </a:p>
        </p:txBody>
      </p:sp>
      <p:sp>
        <p:nvSpPr>
          <p:cNvPr id="207" name="Shape 207"/>
          <p:cNvSpPr/>
          <p:nvPr/>
        </p:nvSpPr>
        <p:spPr>
          <a:xfrm>
            <a:off x="7484525" y="4786464"/>
            <a:ext cx="1091108"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1000">
                <a:solidFill>
                  <a:srgbClr val="888888"/>
                </a:solidFill>
              </a:defRPr>
            </a:lvl1pPr>
          </a:lstStyle>
          <a:p>
            <a:pPr/>
            <a:r>
              <a:t>June 10, 2016</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body" idx="1"/>
          </p:nvPr>
        </p:nvSpPr>
        <p:spPr>
          <a:xfrm>
            <a:off x="457200" y="1367822"/>
            <a:ext cx="8420400" cy="2796101"/>
          </a:xfrm>
          <a:prstGeom prst="rect">
            <a:avLst/>
          </a:prstGeom>
        </p:spPr>
        <p:txBody>
          <a:bodyPr/>
          <a:lstStyle/>
          <a:p>
            <a:pPr marL="336042" indent="-336042" defTabSz="448055">
              <a:lnSpc>
                <a:spcPct val="110000"/>
              </a:lnSpc>
              <a:spcBef>
                <a:spcPts val="0"/>
              </a:spcBef>
              <a:defRPr sz="1960"/>
            </a:pPr>
            <a:r>
              <a:t>Increased support on Debian 8, CentOS 7</a:t>
            </a:r>
          </a:p>
          <a:p>
            <a:pPr marL="336042" indent="-336042" defTabSz="448055">
              <a:lnSpc>
                <a:spcPct val="110000"/>
              </a:lnSpc>
              <a:spcBef>
                <a:spcPts val="0"/>
              </a:spcBef>
              <a:defRPr sz="1960"/>
            </a:pPr>
            <a:r>
              <a:t>Linux namespaces support</a:t>
            </a:r>
            <a:endParaRPr sz="2058"/>
          </a:p>
          <a:p>
            <a:pPr lvl="1" marL="728091" indent="-280035" defTabSz="448055">
              <a:lnSpc>
                <a:spcPct val="110000"/>
              </a:lnSpc>
              <a:spcBef>
                <a:spcPts val="0"/>
              </a:spcBef>
              <a:defRPr sz="1568"/>
            </a:pPr>
            <a:r>
              <a:t>Oft-requested feature for ability to carry out monitoring and measurements in VPNs</a:t>
            </a:r>
            <a:endParaRPr sz="2744"/>
          </a:p>
          <a:p>
            <a:pPr lvl="1" marL="728091" indent="-280035" defTabSz="448055">
              <a:lnSpc>
                <a:spcPct val="110000"/>
              </a:lnSpc>
              <a:spcBef>
                <a:spcPts val="0"/>
              </a:spcBef>
              <a:defRPr sz="1568"/>
            </a:pPr>
            <a:r>
              <a:t>Challenges: </a:t>
            </a:r>
            <a:endParaRPr sz="2744"/>
          </a:p>
          <a:p>
            <a:pPr lvl="2" marL="1120140" indent="-224027" defTabSz="448055">
              <a:lnSpc>
                <a:spcPct val="110000"/>
              </a:lnSpc>
              <a:spcBef>
                <a:spcPts val="0"/>
              </a:spcBef>
              <a:defRPr sz="1568"/>
            </a:pPr>
            <a:r>
              <a:t>Same physical interface in-use at same time by different VPNs, same subnet in more than one namespace, archiving test results… </a:t>
            </a:r>
          </a:p>
          <a:p>
            <a:pPr lvl="1" marL="728091" indent="-280035" defTabSz="448055">
              <a:lnSpc>
                <a:spcPct val="110000"/>
              </a:lnSpc>
              <a:spcBef>
                <a:spcPts val="0"/>
              </a:spcBef>
              <a:defRPr sz="1568"/>
            </a:pPr>
            <a:r>
              <a:t>To address the above</a:t>
            </a:r>
            <a:endParaRPr sz="2744"/>
          </a:p>
          <a:p>
            <a:pPr lvl="2" marL="1120140" indent="-224027" defTabSz="448055">
              <a:lnSpc>
                <a:spcPct val="110000"/>
              </a:lnSpc>
              <a:spcBef>
                <a:spcPts val="0"/>
              </a:spcBef>
              <a:defRPr sz="1568"/>
            </a:pPr>
            <a:r>
              <a:t>Widen the scope by extracting measurement results of VPNs (and circuits too?)</a:t>
            </a:r>
          </a:p>
          <a:p>
            <a:pPr lvl="2" marL="1120140" indent="-224027" defTabSz="448055">
              <a:lnSpc>
                <a:spcPct val="110000"/>
              </a:lnSpc>
              <a:spcBef>
                <a:spcPts val="0"/>
              </a:spcBef>
              <a:defRPr sz="1568"/>
            </a:pPr>
            <a:r>
              <a:t>Monitoring and measuring service parameters</a:t>
            </a:r>
          </a:p>
        </p:txBody>
      </p:sp>
      <p:sp>
        <p:nvSpPr>
          <p:cNvPr id="212" name="Shape 212"/>
          <p:cNvSpPr/>
          <p:nvPr/>
        </p:nvSpPr>
        <p:spPr>
          <a:xfrm>
            <a:off x="457200" y="410737"/>
            <a:ext cx="8229600" cy="6883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4000"/>
            </a:lvl1pPr>
          </a:lstStyle>
          <a:p>
            <a:pPr/>
            <a:r>
              <a:t>perfSONAR v4.0 - Features</a:t>
            </a:r>
          </a:p>
        </p:txBody>
      </p:sp>
      <p:pic>
        <p:nvPicPr>
          <p:cNvPr id="213" name="image15.png"/>
          <p:cNvPicPr>
            <a:picLocks noChangeAspect="1"/>
          </p:cNvPicPr>
          <p:nvPr/>
        </p:nvPicPr>
        <p:blipFill>
          <a:blip r:embed="rId3">
            <a:extLst/>
          </a:blip>
          <a:stretch>
            <a:fillRect/>
          </a:stretch>
        </p:blipFill>
        <p:spPr>
          <a:xfrm>
            <a:off x="6762849" y="1285042"/>
            <a:ext cx="1987451" cy="670539"/>
          </a:xfrm>
          <a:prstGeom prst="rect">
            <a:avLst/>
          </a:prstGeom>
          <a:ln w="12700">
            <a:miter lim="400000"/>
          </a:ln>
        </p:spPr>
      </p:pic>
      <p:pic>
        <p:nvPicPr>
          <p:cNvPr id="214" name="image16.png"/>
          <p:cNvPicPr>
            <a:picLocks noChangeAspect="1"/>
          </p:cNvPicPr>
          <p:nvPr/>
        </p:nvPicPr>
        <p:blipFill>
          <a:blip r:embed="rId4">
            <a:extLst/>
          </a:blip>
          <a:stretch>
            <a:fillRect/>
          </a:stretch>
        </p:blipFill>
        <p:spPr>
          <a:xfrm>
            <a:off x="5951920" y="1183532"/>
            <a:ext cx="708635" cy="871621"/>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xfrm>
            <a:off x="457200" y="280940"/>
            <a:ext cx="8229600" cy="857251"/>
          </a:xfrm>
          <a:prstGeom prst="rect">
            <a:avLst/>
          </a:prstGeom>
        </p:spPr>
        <p:txBody>
          <a:bodyPr/>
          <a:lstStyle>
            <a:lvl1pPr>
              <a:defRPr sz="4000"/>
            </a:lvl1pPr>
          </a:lstStyle>
          <a:p>
            <a:pPr/>
            <a:r>
              <a:t>Deployment Options</a:t>
            </a:r>
          </a:p>
        </p:txBody>
      </p:sp>
      <p:sp>
        <p:nvSpPr>
          <p:cNvPr id="219" name="Shape 219"/>
          <p:cNvSpPr/>
          <p:nvPr>
            <p:ph type="body" idx="1"/>
          </p:nvPr>
        </p:nvSpPr>
        <p:spPr>
          <a:xfrm>
            <a:off x="457200" y="1239351"/>
            <a:ext cx="8420400" cy="3491346"/>
          </a:xfrm>
          <a:prstGeom prst="rect">
            <a:avLst/>
          </a:prstGeom>
        </p:spPr>
        <p:txBody>
          <a:bodyPr/>
          <a:lstStyle/>
          <a:p>
            <a:pPr marL="339470" indent="-339470" defTabSz="452627">
              <a:lnSpc>
                <a:spcPct val="110000"/>
              </a:lnSpc>
              <a:spcBef>
                <a:spcPts val="0"/>
              </a:spcBef>
              <a:defRPr sz="1979"/>
            </a:pPr>
            <a:r>
              <a:t>Recommended to deploy perfSONAR on dedicated, physical hardware</a:t>
            </a:r>
          </a:p>
          <a:p>
            <a:pPr lvl="1" marL="735520" indent="-282892" defTabSz="452627">
              <a:lnSpc>
                <a:spcPct val="110000"/>
              </a:lnSpc>
              <a:spcBef>
                <a:spcPts val="0"/>
              </a:spcBef>
              <a:defRPr sz="1782"/>
            </a:pPr>
            <a:r>
              <a:t>For accurate measurement results</a:t>
            </a:r>
            <a:endParaRPr sz="1584"/>
          </a:p>
          <a:p>
            <a:pPr marL="339470" indent="-339470" defTabSz="452627">
              <a:lnSpc>
                <a:spcPct val="110000"/>
              </a:lnSpc>
              <a:spcBef>
                <a:spcPts val="0"/>
              </a:spcBef>
              <a:defRPr sz="1979"/>
            </a:pPr>
          </a:p>
          <a:p>
            <a:pPr marL="339470" indent="-339470" defTabSz="452627">
              <a:lnSpc>
                <a:spcPct val="110000"/>
              </a:lnSpc>
              <a:spcBef>
                <a:spcPts val="0"/>
              </a:spcBef>
              <a:defRPr sz="1979"/>
            </a:pPr>
            <a:r>
              <a:t>However…</a:t>
            </a:r>
            <a:endParaRPr sz="2079"/>
          </a:p>
          <a:p>
            <a:pPr lvl="1" marL="735520" indent="-282892" defTabSz="452627">
              <a:lnSpc>
                <a:spcPct val="110000"/>
              </a:lnSpc>
              <a:spcBef>
                <a:spcPts val="0"/>
              </a:spcBef>
              <a:defRPr sz="1782"/>
            </a:pPr>
            <a:r>
              <a:t>Requirement to be able to use perfSONAR in other deployment scenarios as well</a:t>
            </a:r>
            <a:endParaRPr sz="2772"/>
          </a:p>
          <a:p>
            <a:pPr lvl="1" marL="735520" indent="-282892" defTabSz="452627">
              <a:lnSpc>
                <a:spcPct val="110000"/>
              </a:lnSpc>
              <a:spcBef>
                <a:spcPts val="0"/>
              </a:spcBef>
              <a:defRPr sz="1782"/>
            </a:pPr>
            <a:r>
              <a:t>Such as:</a:t>
            </a:r>
            <a:r>
              <a:rPr sz="1584"/>
              <a:t> </a:t>
            </a:r>
            <a:endParaRPr sz="2772"/>
          </a:p>
          <a:p>
            <a:pPr lvl="2" marL="1131569" indent="-226313" defTabSz="452627">
              <a:lnSpc>
                <a:spcPct val="110000"/>
              </a:lnSpc>
              <a:spcBef>
                <a:spcPts val="0"/>
              </a:spcBef>
              <a:defRPr sz="1584"/>
            </a:pPr>
            <a:r>
              <a:t>Organisation with limited budget, or small network</a:t>
            </a:r>
            <a:endParaRPr sz="2376"/>
          </a:p>
          <a:p>
            <a:pPr lvl="2" marL="1131569" indent="-226313" defTabSz="452627">
              <a:lnSpc>
                <a:spcPct val="110000"/>
              </a:lnSpc>
              <a:spcBef>
                <a:spcPts val="0"/>
              </a:spcBef>
              <a:defRPr sz="1584"/>
            </a:pPr>
            <a:r>
              <a:t>Numerous deployments</a:t>
            </a:r>
          </a:p>
          <a:p>
            <a:pPr lvl="2" marL="1131569" indent="-226313" defTabSz="452627">
              <a:lnSpc>
                <a:spcPct val="110000"/>
              </a:lnSpc>
              <a:spcBef>
                <a:spcPts val="0"/>
              </a:spcBef>
              <a:defRPr sz="1584"/>
            </a:pPr>
            <a:r>
              <a:t>Mobile solution where measurement areas are fluid within sites in the network</a:t>
            </a:r>
            <a:endParaRPr sz="2376"/>
          </a:p>
          <a:p>
            <a:pPr lvl="2" marL="1131569" indent="-226313" defTabSz="452627">
              <a:lnSpc>
                <a:spcPct val="110000"/>
              </a:lnSpc>
              <a:spcBef>
                <a:spcPts val="0"/>
              </a:spcBef>
              <a:defRPr sz="1584"/>
            </a:pPr>
            <a:r>
              <a:t>Temporary setup</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txEl>
                                              <p:pRg st="3" end="3"/>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19">
                                            <p:txEl>
                                              <p:pRg st="4" end="4"/>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19">
                                            <p:txEl>
                                              <p:pRg st="5" end="5"/>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219">
                                            <p:txEl>
                                              <p:pRg st="6" end="6"/>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19">
                                            <p:txEl>
                                              <p:pRg st="7" end="7"/>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219">
                                            <p:txEl>
                                              <p:pRg st="8" end="8"/>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219">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137159" y="4782165"/>
            <a:ext cx="207978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000">
                <a:solidFill>
                  <a:srgbClr val="888888"/>
                </a:solidFill>
              </a:defRPr>
            </a:lvl1pPr>
          </a:lstStyle>
          <a:p>
            <a:pPr/>
            <a:r>
              <a:t>© 2016, http://www.perfsonar.net</a:t>
            </a:r>
          </a:p>
        </p:txBody>
      </p:sp>
      <p:sp>
        <p:nvSpPr>
          <p:cNvPr id="162" name="Shape 162"/>
          <p:cNvSpPr/>
          <p:nvPr>
            <p:ph type="title"/>
          </p:nvPr>
        </p:nvSpPr>
        <p:spPr>
          <a:xfrm>
            <a:off x="457200" y="246071"/>
            <a:ext cx="8229600" cy="857251"/>
          </a:xfrm>
          <a:prstGeom prst="rect">
            <a:avLst/>
          </a:prstGeom>
        </p:spPr>
        <p:txBody>
          <a:bodyPr/>
          <a:lstStyle>
            <a:lvl1pPr>
              <a:defRPr sz="4000"/>
            </a:lvl1pPr>
          </a:lstStyle>
          <a:p>
            <a:pPr/>
            <a:r>
              <a:t>perfSONAR</a:t>
            </a:r>
          </a:p>
        </p:txBody>
      </p:sp>
      <p:sp>
        <p:nvSpPr>
          <p:cNvPr id="163" name="Shape 163"/>
          <p:cNvSpPr/>
          <p:nvPr>
            <p:ph type="body" idx="1"/>
          </p:nvPr>
        </p:nvSpPr>
        <p:spPr>
          <a:xfrm>
            <a:off x="457200" y="1307366"/>
            <a:ext cx="8229600" cy="3368986"/>
          </a:xfrm>
          <a:prstGeom prst="rect">
            <a:avLst/>
          </a:prstGeom>
        </p:spPr>
        <p:txBody>
          <a:bodyPr/>
          <a:lstStyle/>
          <a:p>
            <a:pPr>
              <a:spcBef>
                <a:spcPts val="600"/>
              </a:spcBef>
              <a:defRPr sz="2800"/>
            </a:pPr>
            <a:r>
              <a:t>The perfSONAR Collaboration</a:t>
            </a:r>
          </a:p>
          <a:p>
            <a:pPr>
              <a:spcBef>
                <a:spcPts val="600"/>
              </a:spcBef>
              <a:defRPr sz="2800"/>
            </a:pPr>
            <a:r>
              <a:t>Roadmap</a:t>
            </a:r>
          </a:p>
          <a:p>
            <a:pPr lvl="1" marL="742950" indent="-285750">
              <a:spcBef>
                <a:spcPts val="500"/>
              </a:spcBef>
              <a:defRPr sz="2400"/>
            </a:pPr>
            <a:r>
              <a:t>Strategy</a:t>
            </a:r>
            <a:endParaRPr sz="2800"/>
          </a:p>
          <a:p>
            <a:pPr lvl="1" marL="742950" indent="-285750">
              <a:spcBef>
                <a:spcPts val="500"/>
              </a:spcBef>
              <a:defRPr sz="2400"/>
            </a:pPr>
            <a:r>
              <a:t>Annual Survey Results</a:t>
            </a:r>
            <a:endParaRPr sz="2800"/>
          </a:p>
          <a:p>
            <a:pPr lvl="1" marL="742950" indent="-285750">
              <a:spcBef>
                <a:spcPts val="500"/>
              </a:spcBef>
              <a:defRPr sz="2400"/>
            </a:pPr>
            <a:r>
              <a:t>What’s coming in the next release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797266" y="291523"/>
            <a:ext cx="7281193" cy="728675"/>
          </a:xfrm>
          <a:prstGeom prst="rect">
            <a:avLst/>
          </a:prstGeom>
        </p:spPr>
        <p:txBody>
          <a:bodyPr/>
          <a:lstStyle>
            <a:lvl1pPr>
              <a:defRPr sz="3900"/>
            </a:lvl1pPr>
          </a:lstStyle>
          <a:p>
            <a:pPr/>
            <a:r>
              <a:t>The perfSONAR Collaboration</a:t>
            </a:r>
          </a:p>
        </p:txBody>
      </p:sp>
      <p:sp>
        <p:nvSpPr>
          <p:cNvPr id="168" name="Shape 168"/>
          <p:cNvSpPr/>
          <p:nvPr>
            <p:ph type="body" idx="1"/>
          </p:nvPr>
        </p:nvSpPr>
        <p:spPr>
          <a:xfrm>
            <a:off x="457212" y="1186453"/>
            <a:ext cx="8516175" cy="3393104"/>
          </a:xfrm>
          <a:prstGeom prst="rect">
            <a:avLst/>
          </a:prstGeom>
        </p:spPr>
        <p:txBody>
          <a:bodyPr/>
          <a:lstStyle/>
          <a:p>
            <a:pPr>
              <a:spcBef>
                <a:spcPts val="400"/>
              </a:spcBef>
              <a:defRPr sz="1800"/>
            </a:pPr>
            <a:r>
              <a:t>Open Source project lead by ESnet, G</a:t>
            </a:r>
            <a:r>
              <a:t>É</a:t>
            </a:r>
            <a:r>
              <a:t>ANT, Indiana University, and Internet2</a:t>
            </a:r>
          </a:p>
          <a:p>
            <a:pPr lvl="1" marL="742950" indent="-285750">
              <a:spcBef>
                <a:spcPts val="300"/>
              </a:spcBef>
              <a:defRPr sz="1600"/>
            </a:pPr>
            <a:r>
              <a:t>Each organisation has committed 1.5 FTE effort to the project</a:t>
            </a:r>
            <a:endParaRPr sz="2800"/>
          </a:p>
          <a:p>
            <a:pPr lvl="1" marL="742950" indent="-285750">
              <a:spcBef>
                <a:spcPts val="300"/>
              </a:spcBef>
              <a:defRPr sz="1600"/>
            </a:pPr>
            <a:r>
              <a:t>Additional help from many in the community (OSG, RNP, SLAC and more …)</a:t>
            </a:r>
            <a:endParaRPr sz="1400"/>
          </a:p>
          <a:p>
            <a:pPr>
              <a:spcBef>
                <a:spcPts val="400"/>
              </a:spcBef>
              <a:defRPr sz="2000"/>
            </a:pPr>
            <a:r>
              <a:t>The perfSONAR roadmap is influenced by </a:t>
            </a:r>
          </a:p>
          <a:p>
            <a:pPr lvl="1" marL="742950" indent="-285750">
              <a:spcBef>
                <a:spcPts val="300"/>
              </a:spcBef>
              <a:defRPr sz="1600"/>
            </a:pPr>
            <a:r>
              <a:t>requests on the project issue tracker</a:t>
            </a:r>
            <a:endParaRPr sz="2800"/>
          </a:p>
          <a:p>
            <a:pPr lvl="1" marL="742950" indent="-285750">
              <a:spcBef>
                <a:spcPts val="300"/>
              </a:spcBef>
              <a:defRPr sz="1600"/>
            </a:pPr>
            <a:r>
              <a:t>annual user surveys</a:t>
            </a:r>
          </a:p>
          <a:p>
            <a:pPr lvl="1" marL="742950" indent="-285750">
              <a:spcBef>
                <a:spcPts val="300"/>
              </a:spcBef>
              <a:defRPr sz="1600"/>
            </a:pPr>
            <a:r>
              <a:t>meetings with VOs such as WLCG, OSG</a:t>
            </a:r>
            <a:endParaRPr sz="2800"/>
          </a:p>
          <a:p>
            <a:pPr lvl="1" marL="742950" indent="-285750">
              <a:spcBef>
                <a:spcPts val="300"/>
              </a:spcBef>
              <a:defRPr sz="1600"/>
            </a:pPr>
            <a:r>
              <a:t>discussions at various perfSONAR related workshops</a:t>
            </a:r>
            <a:endParaRPr sz="1400"/>
          </a:p>
          <a:p>
            <a:pPr>
              <a:spcBef>
                <a:spcPts val="400"/>
              </a:spcBef>
              <a:defRPr sz="1800"/>
            </a:pPr>
            <a:r>
              <a:t>Based on the above, every 6-12 months the perfSONAR Steering Group meets to prioritise features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lvl1pPr>
              <a:defRPr sz="4000"/>
            </a:lvl1pPr>
          </a:lstStyle>
          <a:p>
            <a:pPr/>
            <a:r>
              <a:t>perfSONAR Vision</a:t>
            </a:r>
          </a:p>
        </p:txBody>
      </p:sp>
      <p:sp>
        <p:nvSpPr>
          <p:cNvPr id="173" name="Shape 173"/>
          <p:cNvSpPr/>
          <p:nvPr>
            <p:ph type="body" sz="half" idx="1"/>
          </p:nvPr>
        </p:nvSpPr>
        <p:spPr>
          <a:xfrm>
            <a:off x="457200" y="1821242"/>
            <a:ext cx="8229600" cy="1753231"/>
          </a:xfrm>
          <a:prstGeom prst="rect">
            <a:avLst/>
          </a:prstGeom>
        </p:spPr>
        <p:txBody>
          <a:bodyPr/>
          <a:lstStyle>
            <a:lvl1pPr marL="325754" indent="-325754" defTabSz="434340">
              <a:spcBef>
                <a:spcPts val="0"/>
              </a:spcBef>
              <a:defRPr sz="2280"/>
            </a:lvl1pPr>
          </a:lstStyle>
          <a:p>
            <a:pPr/>
            <a:r>
              <a:t>Grow perfSONAR to be the ubiquitous, indispensible performance monitoring framework for R&amp;E network customers that meets their needs in the long-term, supported in a self-sustaining way so as to enable friction-free science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457200" y="132716"/>
            <a:ext cx="8229600" cy="857251"/>
          </a:xfrm>
          <a:prstGeom prst="rect">
            <a:avLst/>
          </a:prstGeom>
        </p:spPr>
        <p:txBody>
          <a:bodyPr/>
          <a:lstStyle>
            <a:lvl1pPr>
              <a:defRPr sz="4000"/>
            </a:lvl1pPr>
          </a:lstStyle>
          <a:p>
            <a:pPr/>
            <a:r>
              <a:t>Who is running perfSONAR</a:t>
            </a:r>
          </a:p>
        </p:txBody>
      </p:sp>
      <p:sp>
        <p:nvSpPr>
          <p:cNvPr id="178" name="Shape 178"/>
          <p:cNvSpPr/>
          <p:nvPr>
            <p:ph type="body" idx="1"/>
          </p:nvPr>
        </p:nvSpPr>
        <p:spPr>
          <a:xfrm>
            <a:off x="457200" y="982413"/>
            <a:ext cx="8229600" cy="3604700"/>
          </a:xfrm>
          <a:prstGeom prst="rect">
            <a:avLst/>
          </a:prstGeom>
        </p:spPr>
        <p:txBody>
          <a:bodyPr/>
          <a:lstStyle/>
          <a:p>
            <a:pPr marL="325754" indent="-325754" defTabSz="434340">
              <a:lnSpc>
                <a:spcPct val="80000"/>
              </a:lnSpc>
              <a:spcBef>
                <a:spcPts val="0"/>
              </a:spcBef>
              <a:defRPr sz="2090"/>
            </a:pPr>
            <a:r>
              <a:t>~1600 publicly registered servers</a:t>
            </a:r>
            <a:endParaRPr sz="2755"/>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b="1" sz="2280"/>
            </a:pPr>
          </a:p>
          <a:p>
            <a:pPr marL="325754" indent="-325754" defTabSz="434340">
              <a:lnSpc>
                <a:spcPct val="80000"/>
              </a:lnSpc>
              <a:spcBef>
                <a:spcPts val="0"/>
              </a:spcBef>
              <a:defRPr sz="2280"/>
            </a:pPr>
          </a:p>
          <a:p>
            <a:pPr marL="325754" indent="-325754" defTabSz="434340">
              <a:lnSpc>
                <a:spcPct val="80000"/>
              </a:lnSpc>
              <a:spcBef>
                <a:spcPts val="0"/>
              </a:spcBef>
              <a:defRPr sz="2280"/>
            </a:pPr>
          </a:p>
          <a:p>
            <a:pPr marL="0" indent="0" algn="ctr" defTabSz="434340">
              <a:lnSpc>
                <a:spcPct val="80000"/>
              </a:lnSpc>
              <a:spcBef>
                <a:spcPts val="0"/>
              </a:spcBef>
              <a:buSzTx/>
              <a:buNone/>
              <a:defRPr sz="2090"/>
            </a:pPr>
            <a:r>
              <a:rPr u="sng">
                <a:solidFill>
                  <a:srgbClr val="0000FF"/>
                </a:solidFill>
                <a:uFill>
                  <a:solidFill>
                    <a:srgbClr val="0000FF"/>
                  </a:solidFill>
                </a:uFill>
                <a:hlinkClick r:id="rId2" invalidUrl="" action="" tgtFrame="" tooltip="" history="1" highlightClick="0" endSnd="0"/>
              </a:rPr>
              <a:t>http</a:t>
            </a:r>
            <a:r>
              <a:rPr u="sng">
                <a:solidFill>
                  <a:srgbClr val="0000FF"/>
                </a:solidFill>
                <a:uFill>
                  <a:solidFill>
                    <a:srgbClr val="0000FF"/>
                  </a:solidFill>
                </a:uFill>
                <a:hlinkClick r:id="rId2" invalidUrl="" action="" tgtFrame="" tooltip="" history="1" highlightClick="0" endSnd="0"/>
              </a:rPr>
              <a:t>://stats.es.net/ServicesDirectory/</a:t>
            </a:r>
          </a:p>
        </p:txBody>
      </p:sp>
      <p:pic>
        <p:nvPicPr>
          <p:cNvPr id="179" name="image8.png" descr="Screen Shot 2015-08-24 at 2.49.10 PM.png"/>
          <p:cNvPicPr>
            <a:picLocks noChangeAspect="1"/>
          </p:cNvPicPr>
          <p:nvPr/>
        </p:nvPicPr>
        <p:blipFill>
          <a:blip r:embed="rId3">
            <a:extLst/>
          </a:blip>
          <a:stretch>
            <a:fillRect/>
          </a:stretch>
        </p:blipFill>
        <p:spPr>
          <a:xfrm>
            <a:off x="2082120" y="1353118"/>
            <a:ext cx="4908566" cy="2795322"/>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457200" y="280940"/>
            <a:ext cx="8229600" cy="857251"/>
          </a:xfrm>
          <a:prstGeom prst="rect">
            <a:avLst/>
          </a:prstGeom>
        </p:spPr>
        <p:txBody>
          <a:bodyPr/>
          <a:lstStyle>
            <a:lvl1pPr defTabSz="420623">
              <a:defRPr sz="3312"/>
            </a:lvl1pPr>
          </a:lstStyle>
          <a:p>
            <a:pPr/>
            <a:r>
              <a:t>perfSONAR: Bundles for different use cases</a:t>
            </a:r>
          </a:p>
        </p:txBody>
      </p:sp>
      <p:sp>
        <p:nvSpPr>
          <p:cNvPr id="182" name="Shape 182"/>
          <p:cNvSpPr/>
          <p:nvPr>
            <p:ph type="body" idx="1"/>
          </p:nvPr>
        </p:nvSpPr>
        <p:spPr>
          <a:xfrm>
            <a:off x="457200" y="1173599"/>
            <a:ext cx="8229600" cy="3351612"/>
          </a:xfrm>
          <a:prstGeom prst="rect">
            <a:avLst/>
          </a:prstGeom>
        </p:spPr>
        <p:txBody>
          <a:bodyPr/>
          <a:lstStyle/>
          <a:p>
            <a:pPr>
              <a:lnSpc>
                <a:spcPct val="99000"/>
              </a:lnSpc>
              <a:spcBef>
                <a:spcPts val="600"/>
              </a:spcBef>
              <a:defRPr sz="2000"/>
            </a:pPr>
            <a:r>
              <a:t>Previous:</a:t>
            </a:r>
            <a:endParaRPr sz="2900"/>
          </a:p>
          <a:p>
            <a:pPr lvl="1" marL="742950" indent="-285750">
              <a:lnSpc>
                <a:spcPct val="99000"/>
              </a:lnSpc>
              <a:spcBef>
                <a:spcPts val="600"/>
              </a:spcBef>
              <a:defRPr sz="1800"/>
            </a:pPr>
            <a:r>
              <a:t>perfSONAR Toolkit: Included CentOS 6 and all perfSONAR components</a:t>
            </a:r>
            <a:endParaRPr sz="1600"/>
          </a:p>
          <a:p>
            <a:pPr>
              <a:lnSpc>
                <a:spcPct val="90000"/>
              </a:lnSpc>
              <a:spcBef>
                <a:spcPts val="600"/>
              </a:spcBef>
              <a:defRPr sz="2200"/>
            </a:pPr>
          </a:p>
          <a:p>
            <a:pPr>
              <a:lnSpc>
                <a:spcPct val="99000"/>
              </a:lnSpc>
              <a:spcBef>
                <a:spcPts val="600"/>
              </a:spcBef>
              <a:defRPr sz="2000"/>
            </a:pPr>
            <a:r>
              <a:t>New:</a:t>
            </a:r>
            <a:endParaRPr sz="2900"/>
          </a:p>
          <a:p>
            <a:pPr lvl="1" marL="742950" indent="-285750">
              <a:lnSpc>
                <a:spcPct val="99000"/>
              </a:lnSpc>
              <a:spcBef>
                <a:spcPts val="600"/>
              </a:spcBef>
              <a:defRPr sz="1800"/>
            </a:pPr>
            <a:r>
              <a:t>perfSONAR tools only</a:t>
            </a:r>
            <a:endParaRPr sz="1700"/>
          </a:p>
          <a:p>
            <a:pPr lvl="2" marL="1143000" indent="-228600">
              <a:lnSpc>
                <a:spcPct val="99000"/>
              </a:lnSpc>
              <a:spcBef>
                <a:spcPts val="600"/>
              </a:spcBef>
              <a:defRPr sz="1600"/>
            </a:pPr>
            <a:r>
              <a:t>Support for both RHEL and Debian hosts</a:t>
            </a:r>
            <a:endParaRPr sz="2200"/>
          </a:p>
          <a:p>
            <a:pPr lvl="1" marL="742950" indent="-285750">
              <a:spcBef>
                <a:spcPts val="600"/>
              </a:spcBef>
              <a:defRPr sz="1800"/>
            </a:pPr>
            <a:r>
              <a:t>Centrally managed hosts</a:t>
            </a:r>
            <a:endParaRPr sz="1700"/>
          </a:p>
          <a:p>
            <a:pPr lvl="2" marL="1143000" indent="-228600">
              <a:spcBef>
                <a:spcPts val="600"/>
              </a:spcBef>
              <a:defRPr sz="1600"/>
            </a:pPr>
            <a:r>
              <a:t>Central management</a:t>
            </a:r>
            <a:endParaRPr sz="2200"/>
          </a:p>
          <a:p>
            <a:pPr lvl="2" marL="1143000" indent="-228600">
              <a:spcBef>
                <a:spcPts val="600"/>
              </a:spcBef>
              <a:defRPr sz="1600"/>
            </a:pPr>
            <a:r>
              <a:t>Testpoint</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image9.png"/>
          <p:cNvPicPr>
            <a:picLocks noChangeAspect="1"/>
          </p:cNvPicPr>
          <p:nvPr/>
        </p:nvPicPr>
        <p:blipFill>
          <a:blip r:embed="rId2">
            <a:extLst/>
          </a:blip>
          <a:stretch>
            <a:fillRect/>
          </a:stretch>
        </p:blipFill>
        <p:spPr>
          <a:xfrm>
            <a:off x="158698" y="128468"/>
            <a:ext cx="7325828" cy="4458646"/>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ctrTitle"/>
          </p:nvPr>
        </p:nvSpPr>
        <p:spPr>
          <a:xfrm>
            <a:off x="685800" y="2064123"/>
            <a:ext cx="7772400" cy="1102520"/>
          </a:xfrm>
          <a:prstGeom prst="rect">
            <a:avLst/>
          </a:prstGeom>
        </p:spPr>
        <p:txBody>
          <a:bodyPr/>
          <a:lstStyle>
            <a:lvl1pPr defTabSz="402336">
              <a:defRPr sz="3432"/>
            </a:lvl1pPr>
          </a:lstStyle>
          <a:p>
            <a:pPr/>
            <a:r>
              <a:t>perfSONAR: What’s next in the roadmap</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457200" y="280940"/>
            <a:ext cx="8229600" cy="857251"/>
          </a:xfrm>
          <a:prstGeom prst="rect">
            <a:avLst/>
          </a:prstGeom>
        </p:spPr>
        <p:txBody>
          <a:bodyPr/>
          <a:lstStyle>
            <a:lvl1pPr>
              <a:defRPr sz="4000"/>
            </a:lvl1pPr>
          </a:lstStyle>
          <a:p>
            <a:pPr/>
            <a:r>
              <a:t>Roadmap Strategy</a:t>
            </a:r>
          </a:p>
        </p:txBody>
      </p:sp>
      <p:sp>
        <p:nvSpPr>
          <p:cNvPr id="191" name="Shape 191"/>
          <p:cNvSpPr/>
          <p:nvPr>
            <p:ph type="body" idx="1"/>
          </p:nvPr>
        </p:nvSpPr>
        <p:spPr>
          <a:xfrm>
            <a:off x="457200" y="1264283"/>
            <a:ext cx="8420400" cy="3351612"/>
          </a:xfrm>
          <a:prstGeom prst="rect">
            <a:avLst/>
          </a:prstGeom>
        </p:spPr>
        <p:txBody>
          <a:bodyPr/>
          <a:lstStyle/>
          <a:p>
            <a:pPr>
              <a:lnSpc>
                <a:spcPct val="110000"/>
              </a:lnSpc>
              <a:spcBef>
                <a:spcPts val="0"/>
              </a:spcBef>
              <a:defRPr sz="2400"/>
            </a:pPr>
            <a:r>
              <a:t>2 releases per year</a:t>
            </a:r>
            <a:endParaRPr sz="2000"/>
          </a:p>
          <a:p>
            <a:pPr lvl="1" marL="742950" indent="-285750">
              <a:lnSpc>
                <a:spcPct val="110000"/>
              </a:lnSpc>
              <a:spcBef>
                <a:spcPts val="0"/>
              </a:spcBef>
              <a:defRPr sz="1800"/>
            </a:pPr>
            <a:r>
              <a:t>1 major, 1 minor</a:t>
            </a:r>
            <a:endParaRPr sz="1600"/>
          </a:p>
          <a:p>
            <a:pPr>
              <a:lnSpc>
                <a:spcPct val="110000"/>
              </a:lnSpc>
              <a:spcBef>
                <a:spcPts val="0"/>
              </a:spcBef>
              <a:defRPr sz="2000"/>
            </a:pPr>
          </a:p>
          <a:p>
            <a:pPr>
              <a:lnSpc>
                <a:spcPct val="110000"/>
              </a:lnSpc>
              <a:spcBef>
                <a:spcPts val="0"/>
              </a:spcBef>
              <a:defRPr sz="2400"/>
            </a:pPr>
            <a:r>
              <a:t>Exploratory tasks in parallel during each release schedule</a:t>
            </a:r>
          </a:p>
          <a:p>
            <a:pPr lvl="1" marL="742950" indent="-285750">
              <a:lnSpc>
                <a:spcPct val="110000"/>
              </a:lnSpc>
              <a:spcBef>
                <a:spcPts val="0"/>
              </a:spcBef>
              <a:defRPr sz="1800"/>
            </a:pPr>
            <a:r>
              <a:t>Ideas from user groups, results of annual survey, developers</a:t>
            </a:r>
            <a:endParaRPr sz="1600"/>
          </a:p>
          <a:p>
            <a:pPr lvl="1" marL="742950" indent="-285750">
              <a:lnSpc>
                <a:spcPct val="110000"/>
              </a:lnSpc>
              <a:spcBef>
                <a:spcPts val="0"/>
              </a:spcBef>
              <a:defRPr sz="1800"/>
            </a:pPr>
            <a:r>
              <a:t>Results and CBA-based analysis to decide if it makes it into the next version as a feature</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