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464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02B33-F2EB-4490-88EE-7D391980502F}" type="doc">
      <dgm:prSet loTypeId="urn:microsoft.com/office/officeart/2005/8/layout/radial2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9363B00C-F0FE-4DBB-AAF0-752728BB41A0}">
      <dgm:prSet phldrT="[Tekst]" custT="1"/>
      <dgm:spPr/>
      <dgm:t>
        <a:bodyPr/>
        <a:lstStyle/>
        <a:p>
          <a:r>
            <a:rPr lang="pl-PL" sz="1400" dirty="0" smtClean="0"/>
            <a:t>Single NIC</a:t>
          </a:r>
          <a:endParaRPr lang="pl-PL" sz="1400" dirty="0"/>
        </a:p>
      </dgm:t>
    </dgm:pt>
    <dgm:pt modelId="{6E460BB2-8F72-4CD4-9E34-014883C03028}" type="parTrans" cxnId="{32C3A37D-CC18-44F5-A43C-08F7738C9A21}">
      <dgm:prSet/>
      <dgm:spPr/>
      <dgm:t>
        <a:bodyPr/>
        <a:lstStyle/>
        <a:p>
          <a:endParaRPr lang="pl-PL"/>
        </a:p>
      </dgm:t>
    </dgm:pt>
    <dgm:pt modelId="{698CBA92-764A-435F-A1C3-490C1F69ACE1}" type="sibTrans" cxnId="{32C3A37D-CC18-44F5-A43C-08F7738C9A21}">
      <dgm:prSet/>
      <dgm:spPr/>
      <dgm:t>
        <a:bodyPr/>
        <a:lstStyle/>
        <a:p>
          <a:endParaRPr lang="pl-PL"/>
        </a:p>
      </dgm:t>
    </dgm:pt>
    <dgm:pt modelId="{CE4C6624-BD87-4524-BDA9-4DB4C2F099CC}">
      <dgm:prSet phldrT="[Tekst]" custT="1"/>
      <dgm:spPr/>
      <dgm:t>
        <a:bodyPr/>
        <a:lstStyle/>
        <a:p>
          <a:r>
            <a:rPr lang="pl-PL" sz="1600" dirty="0" err="1" smtClean="0"/>
            <a:t>Competing</a:t>
          </a:r>
          <a:r>
            <a:rPr lang="pl-PL" sz="1600" dirty="0" smtClean="0"/>
            <a:t> BW + OWD</a:t>
          </a:r>
          <a:endParaRPr lang="pl-PL" sz="1600" dirty="0"/>
        </a:p>
      </dgm:t>
    </dgm:pt>
    <dgm:pt modelId="{6855CC7B-2B97-4F71-82BF-638D4DCFAE8B}" type="parTrans" cxnId="{F45E4E46-ECB7-43A0-9CC1-5DE731E304DD}">
      <dgm:prSet/>
      <dgm:spPr/>
      <dgm:t>
        <a:bodyPr/>
        <a:lstStyle/>
        <a:p>
          <a:endParaRPr lang="pl-PL"/>
        </a:p>
      </dgm:t>
    </dgm:pt>
    <dgm:pt modelId="{8F99156A-966C-4058-9227-6F9AEB3F9D34}" type="sibTrans" cxnId="{F45E4E46-ECB7-43A0-9CC1-5DE731E304DD}">
      <dgm:prSet/>
      <dgm:spPr/>
      <dgm:t>
        <a:bodyPr/>
        <a:lstStyle/>
        <a:p>
          <a:endParaRPr lang="pl-PL"/>
        </a:p>
      </dgm:t>
    </dgm:pt>
    <dgm:pt modelId="{1A6CD3F3-3842-4E1E-A7A1-8A6BFEFD1169}">
      <dgm:prSet phldrT="[Tekst]" custT="1"/>
      <dgm:spPr/>
      <dgm:t>
        <a:bodyPr/>
        <a:lstStyle/>
        <a:p>
          <a:r>
            <a:rPr lang="pl-PL" sz="1600" dirty="0" smtClean="0"/>
            <a:t>Limited </a:t>
          </a:r>
          <a:r>
            <a:rPr lang="pl-PL" sz="1600" dirty="0" err="1" smtClean="0"/>
            <a:t>queuing</a:t>
          </a:r>
          <a:endParaRPr lang="pl-PL" sz="1600" dirty="0"/>
        </a:p>
      </dgm:t>
    </dgm:pt>
    <dgm:pt modelId="{D980A938-82DB-43B9-8799-78F8ACCC6CA3}" type="parTrans" cxnId="{9D31AFCD-2191-42A5-B46C-F96B0064233A}">
      <dgm:prSet/>
      <dgm:spPr/>
      <dgm:t>
        <a:bodyPr/>
        <a:lstStyle/>
        <a:p>
          <a:endParaRPr lang="pl-PL"/>
        </a:p>
      </dgm:t>
    </dgm:pt>
    <dgm:pt modelId="{AB7959B5-FB8B-4492-A04C-9FCEEB14B4B2}" type="sibTrans" cxnId="{9D31AFCD-2191-42A5-B46C-F96B0064233A}">
      <dgm:prSet/>
      <dgm:spPr/>
      <dgm:t>
        <a:bodyPr/>
        <a:lstStyle/>
        <a:p>
          <a:endParaRPr lang="pl-PL"/>
        </a:p>
      </dgm:t>
    </dgm:pt>
    <dgm:pt modelId="{FF9D69CB-BA9C-441C-A563-91DB67D9B412}">
      <dgm:prSet phldrT="[Tekst]"/>
      <dgm:spPr/>
      <dgm:t>
        <a:bodyPr/>
        <a:lstStyle/>
        <a:p>
          <a:r>
            <a:rPr lang="pl-PL" dirty="0" err="1" smtClean="0"/>
            <a:t>Resources</a:t>
          </a:r>
          <a:endParaRPr lang="pl-PL" dirty="0"/>
        </a:p>
      </dgm:t>
    </dgm:pt>
    <dgm:pt modelId="{454FA6A6-6F50-4D99-A8A0-DFB8A88E0D35}" type="parTrans" cxnId="{BA72A42D-88C7-4F71-86F7-65707F705AF3}">
      <dgm:prSet/>
      <dgm:spPr/>
      <dgm:t>
        <a:bodyPr/>
        <a:lstStyle/>
        <a:p>
          <a:endParaRPr lang="pl-PL"/>
        </a:p>
      </dgm:t>
    </dgm:pt>
    <dgm:pt modelId="{3541C82B-B0E1-4BCB-8698-A55F9DEE0756}" type="sibTrans" cxnId="{BA72A42D-88C7-4F71-86F7-65707F705AF3}">
      <dgm:prSet/>
      <dgm:spPr/>
      <dgm:t>
        <a:bodyPr/>
        <a:lstStyle/>
        <a:p>
          <a:endParaRPr lang="pl-PL"/>
        </a:p>
      </dgm:t>
    </dgm:pt>
    <dgm:pt modelId="{4709CD8B-9A2F-4735-8F43-EC61B3BB86BB}">
      <dgm:prSet phldrT="[Tekst]" custT="1"/>
      <dgm:spPr/>
      <dgm:t>
        <a:bodyPr/>
        <a:lstStyle/>
        <a:p>
          <a:r>
            <a:rPr lang="pl-PL" sz="1600" dirty="0" smtClean="0"/>
            <a:t>CPU </a:t>
          </a:r>
          <a:r>
            <a:rPr lang="pl-PL" sz="1600" dirty="0" err="1" smtClean="0"/>
            <a:t>limits</a:t>
          </a:r>
          <a:endParaRPr lang="pl-PL" sz="1600" dirty="0"/>
        </a:p>
      </dgm:t>
    </dgm:pt>
    <dgm:pt modelId="{BF218161-E399-44FB-A39C-89D98D37A3B0}" type="parTrans" cxnId="{BF900D56-32A2-4B62-B349-3A506DE306C1}">
      <dgm:prSet/>
      <dgm:spPr/>
      <dgm:t>
        <a:bodyPr/>
        <a:lstStyle/>
        <a:p>
          <a:endParaRPr lang="pl-PL"/>
        </a:p>
      </dgm:t>
    </dgm:pt>
    <dgm:pt modelId="{9DF740B8-DA98-4464-8F18-94D3355C7C07}" type="sibTrans" cxnId="{BF900D56-32A2-4B62-B349-3A506DE306C1}">
      <dgm:prSet/>
      <dgm:spPr/>
      <dgm:t>
        <a:bodyPr/>
        <a:lstStyle/>
        <a:p>
          <a:endParaRPr lang="pl-PL"/>
        </a:p>
      </dgm:t>
    </dgm:pt>
    <dgm:pt modelId="{EA92EE55-11DE-405B-BA24-C3D36A38E20A}">
      <dgm:prSet phldrT="[Tekst]" custT="1"/>
      <dgm:spPr/>
      <dgm:t>
        <a:bodyPr/>
        <a:lstStyle/>
        <a:p>
          <a:r>
            <a:rPr lang="pl-PL" sz="1600" dirty="0" smtClean="0"/>
            <a:t>HDD </a:t>
          </a:r>
          <a:r>
            <a:rPr lang="pl-PL" sz="1600" dirty="0" err="1" smtClean="0"/>
            <a:t>storage</a:t>
          </a:r>
          <a:endParaRPr lang="pl-PL" sz="1600" dirty="0"/>
        </a:p>
      </dgm:t>
    </dgm:pt>
    <dgm:pt modelId="{7573EBD7-1BC7-4F4A-A376-5B54896824F5}" type="parTrans" cxnId="{A48D3429-02F5-40B2-97C6-8BEBC7745647}">
      <dgm:prSet/>
      <dgm:spPr/>
      <dgm:t>
        <a:bodyPr/>
        <a:lstStyle/>
        <a:p>
          <a:endParaRPr lang="pl-PL"/>
        </a:p>
      </dgm:t>
    </dgm:pt>
    <dgm:pt modelId="{BE3AB228-66D6-44EE-A92C-628E3C5789E8}" type="sibTrans" cxnId="{A48D3429-02F5-40B2-97C6-8BEBC7745647}">
      <dgm:prSet/>
      <dgm:spPr/>
      <dgm:t>
        <a:bodyPr/>
        <a:lstStyle/>
        <a:p>
          <a:endParaRPr lang="pl-PL"/>
        </a:p>
      </dgm:t>
    </dgm:pt>
    <dgm:pt modelId="{A3681DFA-9A53-44B7-B044-6B553A3AFCA6}">
      <dgm:prSet phldrT="[Tekst]" custT="1"/>
      <dgm:spPr/>
      <dgm:t>
        <a:bodyPr/>
        <a:lstStyle/>
        <a:p>
          <a:r>
            <a:rPr lang="pl-PL" sz="1600" dirty="0" smtClean="0"/>
            <a:t>Using the same </a:t>
          </a:r>
          <a:r>
            <a:rPr lang="pl-PL" sz="1600" dirty="0" err="1" smtClean="0"/>
            <a:t>interface</a:t>
          </a:r>
          <a:endParaRPr lang="pl-PL" sz="1600" dirty="0"/>
        </a:p>
      </dgm:t>
    </dgm:pt>
    <dgm:pt modelId="{AE33D5E1-57E3-48EA-BEC9-AB13D3146486}" type="parTrans" cxnId="{88F9B8D3-6948-4978-931D-7F520228F451}">
      <dgm:prSet/>
      <dgm:spPr/>
      <dgm:t>
        <a:bodyPr/>
        <a:lstStyle/>
        <a:p>
          <a:endParaRPr lang="pl-PL"/>
        </a:p>
      </dgm:t>
    </dgm:pt>
    <dgm:pt modelId="{D972C34D-1358-486A-87BA-8462FBF41F21}" type="sibTrans" cxnId="{88F9B8D3-6948-4978-931D-7F520228F451}">
      <dgm:prSet/>
      <dgm:spPr/>
      <dgm:t>
        <a:bodyPr/>
        <a:lstStyle/>
        <a:p>
          <a:endParaRPr lang="pl-PL"/>
        </a:p>
      </dgm:t>
    </dgm:pt>
    <dgm:pt modelId="{5FF90A17-5B0A-4558-9D41-340252FB4E31}">
      <dgm:prSet phldrT="[Tekst]" custT="1"/>
      <dgm:spPr/>
      <dgm:t>
        <a:bodyPr/>
        <a:lstStyle/>
        <a:p>
          <a:r>
            <a:rPr lang="pl-PL" sz="1400" dirty="0" smtClean="0"/>
            <a:t>NTP</a:t>
          </a:r>
          <a:endParaRPr lang="pl-PL" sz="1400" dirty="0"/>
        </a:p>
      </dgm:t>
    </dgm:pt>
    <dgm:pt modelId="{EE1347E1-87B4-4787-8CED-DFA32BF7B1D1}" type="sibTrans" cxnId="{B02B75C9-16FE-460D-8688-9F3FD0E7A029}">
      <dgm:prSet/>
      <dgm:spPr/>
      <dgm:t>
        <a:bodyPr/>
        <a:lstStyle/>
        <a:p>
          <a:endParaRPr lang="pl-PL"/>
        </a:p>
      </dgm:t>
    </dgm:pt>
    <dgm:pt modelId="{7ECA426F-1553-42E1-BFA3-D7909D6B8741}" type="parTrans" cxnId="{B02B75C9-16FE-460D-8688-9F3FD0E7A029}">
      <dgm:prSet/>
      <dgm:spPr/>
      <dgm:t>
        <a:bodyPr/>
        <a:lstStyle/>
        <a:p>
          <a:endParaRPr lang="pl-PL"/>
        </a:p>
      </dgm:t>
    </dgm:pt>
    <dgm:pt modelId="{A5CF6263-AD5D-4AEB-989C-DBD9FD9B39B4}" type="pres">
      <dgm:prSet presAssocID="{5DD02B33-F2EB-4490-88EE-7D39198050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58EBB-6567-467D-B037-B6402799038C}" type="pres">
      <dgm:prSet presAssocID="{5DD02B33-F2EB-4490-88EE-7D391980502F}" presName="cycle" presStyleCnt="0"/>
      <dgm:spPr/>
    </dgm:pt>
    <dgm:pt modelId="{29D08635-9165-4D93-97BD-70C924DA2A6F}" type="pres">
      <dgm:prSet presAssocID="{5DD02B33-F2EB-4490-88EE-7D391980502F}" presName="centerShape" presStyleCnt="0"/>
      <dgm:spPr/>
    </dgm:pt>
    <dgm:pt modelId="{E4EAC8C9-11FC-4402-93ED-28506FADB81B}" type="pres">
      <dgm:prSet presAssocID="{5DD02B33-F2EB-4490-88EE-7D391980502F}" presName="connSite" presStyleLbl="node1" presStyleIdx="0" presStyleCnt="4"/>
      <dgm:spPr/>
    </dgm:pt>
    <dgm:pt modelId="{6B90FFFD-B0DC-4FEB-8789-A020CFE90B52}" type="pres">
      <dgm:prSet presAssocID="{5DD02B33-F2EB-4490-88EE-7D391980502F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211F9B2-3DAB-4F4C-90DE-0D8119288809}" type="pres">
      <dgm:prSet presAssocID="{6E460BB2-8F72-4CD4-9E34-014883C03028}" presName="Name25" presStyleLbl="parChTrans1D1" presStyleIdx="0" presStyleCnt="3"/>
      <dgm:spPr/>
      <dgm:t>
        <a:bodyPr/>
        <a:lstStyle/>
        <a:p>
          <a:endParaRPr lang="en-US"/>
        </a:p>
      </dgm:t>
    </dgm:pt>
    <dgm:pt modelId="{578161C0-474E-42C1-BB2D-F597955C5F1B}" type="pres">
      <dgm:prSet presAssocID="{9363B00C-F0FE-4DBB-AAF0-752728BB41A0}" presName="node" presStyleCnt="0"/>
      <dgm:spPr/>
    </dgm:pt>
    <dgm:pt modelId="{A7E59360-A978-4954-96BE-14731F8F82FF}" type="pres">
      <dgm:prSet presAssocID="{9363B00C-F0FE-4DBB-AAF0-752728BB41A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851B19-41F9-4ED9-9E16-128772D40460}" type="pres">
      <dgm:prSet presAssocID="{9363B00C-F0FE-4DBB-AAF0-752728BB41A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730217-22D4-4DA7-913C-EC25BC3FD826}" type="pres">
      <dgm:prSet presAssocID="{454FA6A6-6F50-4D99-A8A0-DFB8A88E0D3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6A0EDEE-D2A5-4F42-87E6-1CD4C2140AD8}" type="pres">
      <dgm:prSet presAssocID="{FF9D69CB-BA9C-441C-A563-91DB67D9B412}" presName="node" presStyleCnt="0"/>
      <dgm:spPr/>
    </dgm:pt>
    <dgm:pt modelId="{8491EF9B-E72B-491E-90C5-58FF14BE396F}" type="pres">
      <dgm:prSet presAssocID="{FF9D69CB-BA9C-441C-A563-91DB67D9B41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CC800E-B159-438F-9C57-45DFEF06BF1B}" type="pres">
      <dgm:prSet presAssocID="{FF9D69CB-BA9C-441C-A563-91DB67D9B41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5D5ADF-B7C0-4FA0-86EF-580C633AF26C}" type="pres">
      <dgm:prSet presAssocID="{7ECA426F-1553-42E1-BFA3-D7909D6B874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55DE1EB-E708-470D-897C-38D39EA2165D}" type="pres">
      <dgm:prSet presAssocID="{5FF90A17-5B0A-4558-9D41-340252FB4E31}" presName="node" presStyleCnt="0"/>
      <dgm:spPr/>
    </dgm:pt>
    <dgm:pt modelId="{F9F2937A-77B6-4EEC-BF33-47CC750F9A47}" type="pres">
      <dgm:prSet presAssocID="{5FF90A17-5B0A-4558-9D41-340252FB4E3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E502DA-71A4-4DDD-834A-8D086C63EC5C}" type="pres">
      <dgm:prSet presAssocID="{5FF90A17-5B0A-4558-9D41-340252FB4E3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C3A37D-CC18-44F5-A43C-08F7738C9A21}" srcId="{5DD02B33-F2EB-4490-88EE-7D391980502F}" destId="{9363B00C-F0FE-4DBB-AAF0-752728BB41A0}" srcOrd="0" destOrd="0" parTransId="{6E460BB2-8F72-4CD4-9E34-014883C03028}" sibTransId="{698CBA92-764A-435F-A1C3-490C1F69ACE1}"/>
    <dgm:cxn modelId="{FC02F17D-68C2-4308-8B3C-EF398B12F6A9}" type="presOf" srcId="{FF9D69CB-BA9C-441C-A563-91DB67D9B412}" destId="{8491EF9B-E72B-491E-90C5-58FF14BE396F}" srcOrd="0" destOrd="0" presId="urn:microsoft.com/office/officeart/2005/8/layout/radial2"/>
    <dgm:cxn modelId="{D4682DD3-E5D8-491B-8F05-1AA500DC2689}" type="presOf" srcId="{CE4C6624-BD87-4524-BDA9-4DB4C2F099CC}" destId="{89851B19-41F9-4ED9-9E16-128772D40460}" srcOrd="0" destOrd="0" presId="urn:microsoft.com/office/officeart/2005/8/layout/radial2"/>
    <dgm:cxn modelId="{2891830E-EC41-431D-90B6-5DDEAEC49E4A}" type="presOf" srcId="{1A6CD3F3-3842-4E1E-A7A1-8A6BFEFD1169}" destId="{89851B19-41F9-4ED9-9E16-128772D40460}" srcOrd="0" destOrd="1" presId="urn:microsoft.com/office/officeart/2005/8/layout/radial2"/>
    <dgm:cxn modelId="{9389E5AB-54F7-4F26-864A-1B24FB4F73A1}" type="presOf" srcId="{7ECA426F-1553-42E1-BFA3-D7909D6B8741}" destId="{455D5ADF-B7C0-4FA0-86EF-580C633AF26C}" srcOrd="0" destOrd="0" presId="urn:microsoft.com/office/officeart/2005/8/layout/radial2"/>
    <dgm:cxn modelId="{938436A7-1720-4BFA-B645-30602B6A3521}" type="presOf" srcId="{454FA6A6-6F50-4D99-A8A0-DFB8A88E0D35}" destId="{1E730217-22D4-4DA7-913C-EC25BC3FD826}" srcOrd="0" destOrd="0" presId="urn:microsoft.com/office/officeart/2005/8/layout/radial2"/>
    <dgm:cxn modelId="{A48D3429-02F5-40B2-97C6-8BEBC7745647}" srcId="{FF9D69CB-BA9C-441C-A563-91DB67D9B412}" destId="{EA92EE55-11DE-405B-BA24-C3D36A38E20A}" srcOrd="1" destOrd="0" parTransId="{7573EBD7-1BC7-4F4A-A376-5B54896824F5}" sibTransId="{BE3AB228-66D6-44EE-A92C-628E3C5789E8}"/>
    <dgm:cxn modelId="{BF900D56-32A2-4B62-B349-3A506DE306C1}" srcId="{FF9D69CB-BA9C-441C-A563-91DB67D9B412}" destId="{4709CD8B-9A2F-4735-8F43-EC61B3BB86BB}" srcOrd="0" destOrd="0" parTransId="{BF218161-E399-44FB-A39C-89D98D37A3B0}" sibTransId="{9DF740B8-DA98-4464-8F18-94D3355C7C07}"/>
    <dgm:cxn modelId="{ABCFB116-53E8-46BC-ADB1-0795D9C65F23}" type="presOf" srcId="{4709CD8B-9A2F-4735-8F43-EC61B3BB86BB}" destId="{F5CC800E-B159-438F-9C57-45DFEF06BF1B}" srcOrd="0" destOrd="0" presId="urn:microsoft.com/office/officeart/2005/8/layout/radial2"/>
    <dgm:cxn modelId="{88F9B8D3-6948-4978-931D-7F520228F451}" srcId="{5FF90A17-5B0A-4558-9D41-340252FB4E31}" destId="{A3681DFA-9A53-44B7-B044-6B553A3AFCA6}" srcOrd="0" destOrd="0" parTransId="{AE33D5E1-57E3-48EA-BEC9-AB13D3146486}" sibTransId="{D972C34D-1358-486A-87BA-8462FBF41F21}"/>
    <dgm:cxn modelId="{94922AD0-AFB9-4160-AE5C-4A6F154B671B}" type="presOf" srcId="{EA92EE55-11DE-405B-BA24-C3D36A38E20A}" destId="{F5CC800E-B159-438F-9C57-45DFEF06BF1B}" srcOrd="0" destOrd="1" presId="urn:microsoft.com/office/officeart/2005/8/layout/radial2"/>
    <dgm:cxn modelId="{8BE5259E-971C-4B20-BB69-77036A7B5FEA}" type="presOf" srcId="{5DD02B33-F2EB-4490-88EE-7D391980502F}" destId="{A5CF6263-AD5D-4AEB-989C-DBD9FD9B39B4}" srcOrd="0" destOrd="0" presId="urn:microsoft.com/office/officeart/2005/8/layout/radial2"/>
    <dgm:cxn modelId="{9D31AFCD-2191-42A5-B46C-F96B0064233A}" srcId="{9363B00C-F0FE-4DBB-AAF0-752728BB41A0}" destId="{1A6CD3F3-3842-4E1E-A7A1-8A6BFEFD1169}" srcOrd="1" destOrd="0" parTransId="{D980A938-82DB-43B9-8799-78F8ACCC6CA3}" sibTransId="{AB7959B5-FB8B-4492-A04C-9FCEEB14B4B2}"/>
    <dgm:cxn modelId="{B2A7D776-DD98-47A1-9CD5-C56768A2021C}" type="presOf" srcId="{5FF90A17-5B0A-4558-9D41-340252FB4E31}" destId="{F9F2937A-77B6-4EEC-BF33-47CC750F9A47}" srcOrd="0" destOrd="0" presId="urn:microsoft.com/office/officeart/2005/8/layout/radial2"/>
    <dgm:cxn modelId="{2F726B75-8972-459C-8028-141F04476022}" type="presOf" srcId="{A3681DFA-9A53-44B7-B044-6B553A3AFCA6}" destId="{70E502DA-71A4-4DDD-834A-8D086C63EC5C}" srcOrd="0" destOrd="0" presId="urn:microsoft.com/office/officeart/2005/8/layout/radial2"/>
    <dgm:cxn modelId="{F45E4E46-ECB7-43A0-9CC1-5DE731E304DD}" srcId="{9363B00C-F0FE-4DBB-AAF0-752728BB41A0}" destId="{CE4C6624-BD87-4524-BDA9-4DB4C2F099CC}" srcOrd="0" destOrd="0" parTransId="{6855CC7B-2B97-4F71-82BF-638D4DCFAE8B}" sibTransId="{8F99156A-966C-4058-9227-6F9AEB3F9D34}"/>
    <dgm:cxn modelId="{67CEE1D9-80CF-41EB-860C-11BC145F5592}" type="presOf" srcId="{6E460BB2-8F72-4CD4-9E34-014883C03028}" destId="{8211F9B2-3DAB-4F4C-90DE-0D8119288809}" srcOrd="0" destOrd="0" presId="urn:microsoft.com/office/officeart/2005/8/layout/radial2"/>
    <dgm:cxn modelId="{D31A2A74-3F86-4F08-B0F8-9BF610F309CB}" type="presOf" srcId="{9363B00C-F0FE-4DBB-AAF0-752728BB41A0}" destId="{A7E59360-A978-4954-96BE-14731F8F82FF}" srcOrd="0" destOrd="0" presId="urn:microsoft.com/office/officeart/2005/8/layout/radial2"/>
    <dgm:cxn modelId="{BA72A42D-88C7-4F71-86F7-65707F705AF3}" srcId="{5DD02B33-F2EB-4490-88EE-7D391980502F}" destId="{FF9D69CB-BA9C-441C-A563-91DB67D9B412}" srcOrd="1" destOrd="0" parTransId="{454FA6A6-6F50-4D99-A8A0-DFB8A88E0D35}" sibTransId="{3541C82B-B0E1-4BCB-8698-A55F9DEE0756}"/>
    <dgm:cxn modelId="{B02B75C9-16FE-460D-8688-9F3FD0E7A029}" srcId="{5DD02B33-F2EB-4490-88EE-7D391980502F}" destId="{5FF90A17-5B0A-4558-9D41-340252FB4E31}" srcOrd="2" destOrd="0" parTransId="{7ECA426F-1553-42E1-BFA3-D7909D6B8741}" sibTransId="{EE1347E1-87B4-4787-8CED-DFA32BF7B1D1}"/>
    <dgm:cxn modelId="{F454A20F-58C1-4577-B837-6F54D45A8509}" type="presParOf" srcId="{A5CF6263-AD5D-4AEB-989C-DBD9FD9B39B4}" destId="{8D258EBB-6567-467D-B037-B6402799038C}" srcOrd="0" destOrd="0" presId="urn:microsoft.com/office/officeart/2005/8/layout/radial2"/>
    <dgm:cxn modelId="{F33408D0-1A0A-4507-8AF0-286655528A82}" type="presParOf" srcId="{8D258EBB-6567-467D-B037-B6402799038C}" destId="{29D08635-9165-4D93-97BD-70C924DA2A6F}" srcOrd="0" destOrd="0" presId="urn:microsoft.com/office/officeart/2005/8/layout/radial2"/>
    <dgm:cxn modelId="{03301AF1-22A4-45A9-9073-77DC1CE0747D}" type="presParOf" srcId="{29D08635-9165-4D93-97BD-70C924DA2A6F}" destId="{E4EAC8C9-11FC-4402-93ED-28506FADB81B}" srcOrd="0" destOrd="0" presId="urn:microsoft.com/office/officeart/2005/8/layout/radial2"/>
    <dgm:cxn modelId="{0FBFC989-BF8A-4C34-9E0C-631A2347F20B}" type="presParOf" srcId="{29D08635-9165-4D93-97BD-70C924DA2A6F}" destId="{6B90FFFD-B0DC-4FEB-8789-A020CFE90B52}" srcOrd="1" destOrd="0" presId="urn:microsoft.com/office/officeart/2005/8/layout/radial2"/>
    <dgm:cxn modelId="{542EFA51-6D29-452E-A5C6-F596444BDC8E}" type="presParOf" srcId="{8D258EBB-6567-467D-B037-B6402799038C}" destId="{8211F9B2-3DAB-4F4C-90DE-0D8119288809}" srcOrd="1" destOrd="0" presId="urn:microsoft.com/office/officeart/2005/8/layout/radial2"/>
    <dgm:cxn modelId="{B0651F5C-C030-434C-B6D1-7A29D40A7A0C}" type="presParOf" srcId="{8D258EBB-6567-467D-B037-B6402799038C}" destId="{578161C0-474E-42C1-BB2D-F597955C5F1B}" srcOrd="2" destOrd="0" presId="urn:microsoft.com/office/officeart/2005/8/layout/radial2"/>
    <dgm:cxn modelId="{3FAE0086-2DD5-4987-9834-4BAA06087085}" type="presParOf" srcId="{578161C0-474E-42C1-BB2D-F597955C5F1B}" destId="{A7E59360-A978-4954-96BE-14731F8F82FF}" srcOrd="0" destOrd="0" presId="urn:microsoft.com/office/officeart/2005/8/layout/radial2"/>
    <dgm:cxn modelId="{FA47ECBB-4DB8-45A5-A765-F299B327F9FE}" type="presParOf" srcId="{578161C0-474E-42C1-BB2D-F597955C5F1B}" destId="{89851B19-41F9-4ED9-9E16-128772D40460}" srcOrd="1" destOrd="0" presId="urn:microsoft.com/office/officeart/2005/8/layout/radial2"/>
    <dgm:cxn modelId="{58D960BD-E9BE-4538-81D1-C4763494BBE0}" type="presParOf" srcId="{8D258EBB-6567-467D-B037-B6402799038C}" destId="{1E730217-22D4-4DA7-913C-EC25BC3FD826}" srcOrd="3" destOrd="0" presId="urn:microsoft.com/office/officeart/2005/8/layout/radial2"/>
    <dgm:cxn modelId="{47C24601-D3CF-4088-9CD5-10F17B81912D}" type="presParOf" srcId="{8D258EBB-6567-467D-B037-B6402799038C}" destId="{46A0EDEE-D2A5-4F42-87E6-1CD4C2140AD8}" srcOrd="4" destOrd="0" presId="urn:microsoft.com/office/officeart/2005/8/layout/radial2"/>
    <dgm:cxn modelId="{FA89F9CC-4A21-45A5-8AD6-2A7C46ED92F4}" type="presParOf" srcId="{46A0EDEE-D2A5-4F42-87E6-1CD4C2140AD8}" destId="{8491EF9B-E72B-491E-90C5-58FF14BE396F}" srcOrd="0" destOrd="0" presId="urn:microsoft.com/office/officeart/2005/8/layout/radial2"/>
    <dgm:cxn modelId="{6633A217-8CF6-448E-86C6-25F9EC00DB8C}" type="presParOf" srcId="{46A0EDEE-D2A5-4F42-87E6-1CD4C2140AD8}" destId="{F5CC800E-B159-438F-9C57-45DFEF06BF1B}" srcOrd="1" destOrd="0" presId="urn:microsoft.com/office/officeart/2005/8/layout/radial2"/>
    <dgm:cxn modelId="{D534C113-1D5D-40FA-A131-5DA6AE15C0C7}" type="presParOf" srcId="{8D258EBB-6567-467D-B037-B6402799038C}" destId="{455D5ADF-B7C0-4FA0-86EF-580C633AF26C}" srcOrd="5" destOrd="0" presId="urn:microsoft.com/office/officeart/2005/8/layout/radial2"/>
    <dgm:cxn modelId="{E45BCF98-97D4-4FC8-AB64-3A5C0349E71A}" type="presParOf" srcId="{8D258EBB-6567-467D-B037-B6402799038C}" destId="{B55DE1EB-E708-470D-897C-38D39EA2165D}" srcOrd="6" destOrd="0" presId="urn:microsoft.com/office/officeart/2005/8/layout/radial2"/>
    <dgm:cxn modelId="{45E43553-2201-4D81-8184-CE3862C8B61D}" type="presParOf" srcId="{B55DE1EB-E708-470D-897C-38D39EA2165D}" destId="{F9F2937A-77B6-4EEC-BF33-47CC750F9A47}" srcOrd="0" destOrd="0" presId="urn:microsoft.com/office/officeart/2005/8/layout/radial2"/>
    <dgm:cxn modelId="{87FBF8EB-6736-4B26-9C6D-1A94EDC6BB53}" type="presParOf" srcId="{B55DE1EB-E708-470D-897C-38D39EA2165D}" destId="{70E502DA-71A4-4DDD-834A-8D086C63EC5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AA70A-D4E7-428E-A1DD-91134997E837}" type="doc">
      <dgm:prSet loTypeId="urn:microsoft.com/office/officeart/2005/8/layout/process2" loCatId="process" qsTypeId="urn:microsoft.com/office/officeart/2005/8/quickstyle/simple4" qsCatId="simple" csTypeId="urn:microsoft.com/office/officeart/2005/8/colors/accent1_4" csCatId="accent1" phldr="1"/>
      <dgm:spPr/>
    </dgm:pt>
    <dgm:pt modelId="{AEAACBE4-9A2A-4485-AF49-B24376096616}">
      <dgm:prSet phldrT="[Tekst]" custT="1"/>
      <dgm:spPr/>
      <dgm:t>
        <a:bodyPr/>
        <a:lstStyle/>
        <a:p>
          <a:r>
            <a:rPr lang="pl-PL" sz="1600" smtClean="0">
              <a:solidFill>
                <a:schemeClr val="tx1"/>
              </a:solidFill>
            </a:rPr>
            <a:t>Power on and access locally or via SSH</a:t>
          </a:r>
          <a:endParaRPr lang="pl-PL" sz="1400" dirty="0">
            <a:solidFill>
              <a:schemeClr val="tx1"/>
            </a:solidFill>
          </a:endParaRPr>
        </a:p>
      </dgm:t>
    </dgm:pt>
    <dgm:pt modelId="{4FF88FFF-3411-4828-830A-6CCF1AFD8F66}" type="parTrans" cxnId="{93EA826A-4800-45FB-BA5A-B80F810F7B27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78C1C746-B48A-4D2C-A062-D045C1DEB379}" type="sibTrans" cxnId="{93EA826A-4800-45FB-BA5A-B80F810F7B27}">
      <dgm:prSet custT="1"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27532F7E-10E7-49AC-B52E-84B4ECFF3DAD}">
      <dgm:prSet custT="1"/>
      <dgm:spPr/>
      <dgm:t>
        <a:bodyPr/>
        <a:lstStyle/>
        <a:p>
          <a:r>
            <a:rPr lang="pl-PL" sz="1600" smtClean="0">
              <a:solidFill>
                <a:schemeClr val="tx1"/>
              </a:solidFill>
            </a:rPr>
            <a:t>Connect to the network and configure IPv4 and IPv6</a:t>
          </a:r>
          <a:endParaRPr lang="pl-PL" sz="1600" dirty="0" smtClean="0">
            <a:solidFill>
              <a:schemeClr val="tx1"/>
            </a:solidFill>
          </a:endParaRPr>
        </a:p>
      </dgm:t>
    </dgm:pt>
    <dgm:pt modelId="{297510A2-F8D8-4E9E-B3EE-B20076DA8B98}" type="parTrans" cxnId="{F63FC7A3-4064-4963-9A3E-2E5AB57ABDBE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9A0FE35D-BFC1-4C54-B27D-4758243573F5}" type="sibTrans" cxnId="{F63FC7A3-4064-4963-9A3E-2E5AB57ABDBE}">
      <dgm:prSet custT="1"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A3B8B10B-BE57-4C34-B9B1-5465AB7DDC98}">
      <dgm:prSet custT="1"/>
      <dgm:spPr/>
      <dgm:t>
        <a:bodyPr/>
        <a:lstStyle/>
        <a:p>
          <a:r>
            <a:rPr lang="pl-PL" sz="1400" dirty="0" err="1" smtClean="0">
              <a:solidFill>
                <a:schemeClr val="tx1"/>
              </a:solidFill>
            </a:rPr>
            <a:t>Launch</a:t>
          </a:r>
          <a:r>
            <a:rPr lang="pl-PL" sz="1400" dirty="0" smtClean="0">
              <a:solidFill>
                <a:schemeClr val="tx1"/>
              </a:solidFill>
            </a:rPr>
            <a:t> Web </a:t>
          </a:r>
          <a:r>
            <a:rPr lang="pl-PL" sz="1400" dirty="0" err="1" smtClean="0">
              <a:solidFill>
                <a:schemeClr val="tx1"/>
              </a:solidFill>
            </a:rPr>
            <a:t>interface</a:t>
          </a:r>
          <a:r>
            <a:rPr lang="pl-PL" sz="1400" dirty="0" smtClean="0">
              <a:solidFill>
                <a:schemeClr val="tx1"/>
              </a:solidFill>
            </a:rPr>
            <a:t> and </a:t>
          </a:r>
          <a:r>
            <a:rPr lang="pl-PL" sz="1400" dirty="0" err="1" smtClean="0">
              <a:solidFill>
                <a:schemeClr val="tx1"/>
              </a:solidFill>
            </a:rPr>
            <a:t>configure</a:t>
          </a:r>
          <a:r>
            <a:rPr lang="pl-PL" sz="1400" dirty="0" smtClean="0">
              <a:solidFill>
                <a:schemeClr val="tx1"/>
              </a:solidFill>
            </a:rPr>
            <a:t> </a:t>
          </a:r>
          <a:r>
            <a:rPr lang="pl-PL" sz="1400" dirty="0" err="1" smtClean="0">
              <a:solidFill>
                <a:schemeClr val="tx1"/>
              </a:solidFill>
            </a:rPr>
            <a:t>basic</a:t>
          </a:r>
          <a:r>
            <a:rPr lang="pl-PL" sz="1400" dirty="0" smtClean="0">
              <a:solidFill>
                <a:schemeClr val="tx1"/>
              </a:solidFill>
            </a:rPr>
            <a:t> </a:t>
          </a:r>
          <a:r>
            <a:rPr lang="pl-PL" sz="1400" dirty="0" err="1" smtClean="0">
              <a:solidFill>
                <a:schemeClr val="tx1"/>
              </a:solidFill>
            </a:rPr>
            <a:t>settings</a:t>
          </a:r>
          <a:r>
            <a:rPr lang="pl-PL" sz="1400" dirty="0" smtClean="0">
              <a:solidFill>
                <a:schemeClr val="tx1"/>
              </a:solidFill>
            </a:rPr>
            <a:t> to </a:t>
          </a:r>
          <a:r>
            <a:rPr lang="pl-PL" sz="1400" dirty="0" err="1" smtClean="0">
              <a:solidFill>
                <a:schemeClr val="tx1"/>
              </a:solidFill>
            </a:rPr>
            <a:t>describe</a:t>
          </a:r>
          <a:r>
            <a:rPr lang="pl-PL" sz="1400" dirty="0" smtClean="0">
              <a:solidFill>
                <a:schemeClr val="tx1"/>
              </a:solidFill>
            </a:rPr>
            <a:t> the </a:t>
          </a:r>
          <a:r>
            <a:rPr lang="pl-PL" sz="1400" dirty="0" err="1" smtClean="0">
              <a:solidFill>
                <a:schemeClr val="tx1"/>
              </a:solidFill>
            </a:rPr>
            <a:t>node</a:t>
          </a:r>
          <a:endParaRPr lang="pl-PL" sz="1400" dirty="0" smtClean="0">
            <a:solidFill>
              <a:schemeClr val="tx1"/>
            </a:solidFill>
          </a:endParaRPr>
        </a:p>
      </dgm:t>
    </dgm:pt>
    <dgm:pt modelId="{B50D148B-C2B7-4071-9E9C-15D622E6A1CA}" type="parTrans" cxnId="{C1E9835B-FB4F-470F-A181-5C10FB6733D8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C79C7813-CC98-43A0-8717-163B1AE6D9D7}" type="sibTrans" cxnId="{C1E9835B-FB4F-470F-A181-5C10FB6733D8}">
      <dgm:prSet custT="1"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385DF7FF-8B65-4EAD-99C4-940C94DEB4B1}">
      <dgm:prSet custT="1"/>
      <dgm:spPr/>
      <dgm:t>
        <a:bodyPr/>
        <a:lstStyle/>
        <a:p>
          <a:r>
            <a:rPr lang="pl-PL" sz="1600" smtClean="0">
              <a:solidFill>
                <a:schemeClr val="tx1"/>
              </a:solidFill>
            </a:rPr>
            <a:t>Modify NTP </a:t>
          </a:r>
          <a:endParaRPr lang="pl-PL" sz="1600" dirty="0" smtClean="0">
            <a:solidFill>
              <a:schemeClr val="tx1"/>
            </a:solidFill>
          </a:endParaRPr>
        </a:p>
      </dgm:t>
    </dgm:pt>
    <dgm:pt modelId="{EDA739BC-A888-4918-8105-6D550CCF2F31}" type="parTrans" cxnId="{5606277D-CA66-45D8-B545-31172909FBCB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6B7F9FCC-B1D2-4340-942E-22C998367A72}" type="sibTrans" cxnId="{5606277D-CA66-45D8-B545-31172909FBCB}">
      <dgm:prSet custT="1"/>
      <dgm:spPr/>
      <dgm:t>
        <a:bodyPr/>
        <a:lstStyle/>
        <a:p>
          <a:endParaRPr lang="pl-PL" sz="1100">
            <a:solidFill>
              <a:schemeClr val="tx1"/>
            </a:solidFill>
          </a:endParaRPr>
        </a:p>
      </dgm:t>
    </dgm:pt>
    <dgm:pt modelId="{D6F570FD-E999-41D0-8816-9E8A39D54EC6}">
      <dgm:prSet custT="1"/>
      <dgm:spPr/>
      <dgm:t>
        <a:bodyPr/>
        <a:lstStyle/>
        <a:p>
          <a:r>
            <a:rPr lang="pl-PL" sz="1600" smtClean="0">
              <a:solidFill>
                <a:schemeClr val="tx1"/>
              </a:solidFill>
            </a:rPr>
            <a:t>Inform </a:t>
          </a:r>
          <a:r>
            <a:rPr lang="en-US" sz="1600" smtClean="0">
              <a:solidFill>
                <a:schemeClr val="tx1"/>
              </a:solidFill>
            </a:rPr>
            <a:t>GÉANT perfSONAR support team</a:t>
          </a:r>
          <a:endParaRPr lang="pl-PL" sz="1600" dirty="0" smtClean="0">
            <a:solidFill>
              <a:schemeClr val="tx1"/>
            </a:solidFill>
          </a:endParaRPr>
        </a:p>
      </dgm:t>
    </dgm:pt>
    <dgm:pt modelId="{86C887EE-5F22-4BF7-94CC-F66A81719E5A}" type="parTrans" cxnId="{D1ECEF5B-384A-4BC9-AA77-07F3D6586231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2F3890F3-F613-4009-9AF7-973AADF96F2C}" type="sibTrans" cxnId="{D1ECEF5B-384A-4BC9-AA77-07F3D6586231}">
      <dgm:prSet/>
      <dgm:spPr/>
      <dgm:t>
        <a:bodyPr/>
        <a:lstStyle/>
        <a:p>
          <a:endParaRPr lang="pl-PL" sz="3200">
            <a:solidFill>
              <a:schemeClr val="tx1"/>
            </a:solidFill>
          </a:endParaRPr>
        </a:p>
      </dgm:t>
    </dgm:pt>
    <dgm:pt modelId="{689740B5-7E9E-478E-B3BB-B417DCA9FC59}" type="pres">
      <dgm:prSet presAssocID="{5A7AA70A-D4E7-428E-A1DD-91134997E837}" presName="linearFlow" presStyleCnt="0">
        <dgm:presLayoutVars>
          <dgm:resizeHandles val="exact"/>
        </dgm:presLayoutVars>
      </dgm:prSet>
      <dgm:spPr/>
    </dgm:pt>
    <dgm:pt modelId="{2ED6981C-4291-4107-BE00-3FDC6BC550AB}" type="pres">
      <dgm:prSet presAssocID="{AEAACBE4-9A2A-4485-AF49-B24376096616}" presName="node" presStyleLbl="node1" presStyleIdx="0" presStyleCnt="5" custScaleX="266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0E31D2-BD73-4217-850A-737E371CACA0}" type="pres">
      <dgm:prSet presAssocID="{78C1C746-B48A-4D2C-A062-D045C1DEB37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0F3B9B7B-93CC-482A-8A6C-E3CB55AE2EA1}" type="pres">
      <dgm:prSet presAssocID="{78C1C746-B48A-4D2C-A062-D045C1DEB379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19F03924-25AE-4F94-91D4-F5B32D6E64E0}" type="pres">
      <dgm:prSet presAssocID="{27532F7E-10E7-49AC-B52E-84B4ECFF3DAD}" presName="node" presStyleLbl="node1" presStyleIdx="1" presStyleCnt="5" custScaleX="266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EB6B1E-3E3F-4CFD-8C15-8503B24EE667}" type="pres">
      <dgm:prSet presAssocID="{9A0FE35D-BFC1-4C54-B27D-4758243573F5}" presName="sibTrans" presStyleLbl="sibTrans2D1" presStyleIdx="1" presStyleCnt="4"/>
      <dgm:spPr/>
      <dgm:t>
        <a:bodyPr/>
        <a:lstStyle/>
        <a:p>
          <a:endParaRPr lang="pl-PL"/>
        </a:p>
      </dgm:t>
    </dgm:pt>
    <dgm:pt modelId="{DC27E722-81FC-4053-BF1C-4B90DA5848A4}" type="pres">
      <dgm:prSet presAssocID="{9A0FE35D-BFC1-4C54-B27D-4758243573F5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77E65ECF-01CB-4A03-9B69-046D3C785F24}" type="pres">
      <dgm:prSet presAssocID="{A3B8B10B-BE57-4C34-B9B1-5465AB7DDC98}" presName="node" presStyleLbl="node1" presStyleIdx="2" presStyleCnt="5" custScaleX="266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2CDF1-3400-443E-98E5-E41CF4C8F22D}" type="pres">
      <dgm:prSet presAssocID="{C79C7813-CC98-43A0-8717-163B1AE6D9D7}" presName="sibTrans" presStyleLbl="sibTrans2D1" presStyleIdx="2" presStyleCnt="4"/>
      <dgm:spPr/>
      <dgm:t>
        <a:bodyPr/>
        <a:lstStyle/>
        <a:p>
          <a:endParaRPr lang="pl-PL"/>
        </a:p>
      </dgm:t>
    </dgm:pt>
    <dgm:pt modelId="{51741EC9-EBD6-4F76-9FBB-D24AAC3CE654}" type="pres">
      <dgm:prSet presAssocID="{C79C7813-CC98-43A0-8717-163B1AE6D9D7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4C708E27-8B5C-4105-8AD5-51A9CC2B78E2}" type="pres">
      <dgm:prSet presAssocID="{385DF7FF-8B65-4EAD-99C4-940C94DEB4B1}" presName="node" presStyleLbl="node1" presStyleIdx="3" presStyleCnt="5" custScaleX="266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000BF4-96ED-47DB-81F2-3A4D613C04A3}" type="pres">
      <dgm:prSet presAssocID="{6B7F9FCC-B1D2-4340-942E-22C998367A72}" presName="sibTrans" presStyleLbl="sibTrans2D1" presStyleIdx="3" presStyleCnt="4"/>
      <dgm:spPr/>
      <dgm:t>
        <a:bodyPr/>
        <a:lstStyle/>
        <a:p>
          <a:endParaRPr lang="pl-PL"/>
        </a:p>
      </dgm:t>
    </dgm:pt>
    <dgm:pt modelId="{FF7F30FF-0A52-4F38-A5A6-970EB1801174}" type="pres">
      <dgm:prSet presAssocID="{6B7F9FCC-B1D2-4340-942E-22C998367A72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B33C5F17-34B8-4648-9915-245B6B7E6BD1}" type="pres">
      <dgm:prSet presAssocID="{D6F570FD-E999-41D0-8816-9E8A39D54EC6}" presName="node" presStyleLbl="node1" presStyleIdx="4" presStyleCnt="5" custScaleX="266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FC8A38-EFEC-4392-B902-6CF3D1584270}" type="presOf" srcId="{AEAACBE4-9A2A-4485-AF49-B24376096616}" destId="{2ED6981C-4291-4107-BE00-3FDC6BC550AB}" srcOrd="0" destOrd="0" presId="urn:microsoft.com/office/officeart/2005/8/layout/process2"/>
    <dgm:cxn modelId="{6288D6F1-DDD1-4155-9859-598C3091DEE2}" type="presOf" srcId="{9A0FE35D-BFC1-4C54-B27D-4758243573F5}" destId="{DC27E722-81FC-4053-BF1C-4B90DA5848A4}" srcOrd="1" destOrd="0" presId="urn:microsoft.com/office/officeart/2005/8/layout/process2"/>
    <dgm:cxn modelId="{D1ECEF5B-384A-4BC9-AA77-07F3D6586231}" srcId="{5A7AA70A-D4E7-428E-A1DD-91134997E837}" destId="{D6F570FD-E999-41D0-8816-9E8A39D54EC6}" srcOrd="4" destOrd="0" parTransId="{86C887EE-5F22-4BF7-94CC-F66A81719E5A}" sibTransId="{2F3890F3-F613-4009-9AF7-973AADF96F2C}"/>
    <dgm:cxn modelId="{EDE199BC-0FDA-4207-9EF6-84551432540E}" type="presOf" srcId="{6B7F9FCC-B1D2-4340-942E-22C998367A72}" destId="{73000BF4-96ED-47DB-81F2-3A4D613C04A3}" srcOrd="0" destOrd="0" presId="urn:microsoft.com/office/officeart/2005/8/layout/process2"/>
    <dgm:cxn modelId="{9144AC77-12DA-4FE9-ACC6-875B31959CFA}" type="presOf" srcId="{27532F7E-10E7-49AC-B52E-84B4ECFF3DAD}" destId="{19F03924-25AE-4F94-91D4-F5B32D6E64E0}" srcOrd="0" destOrd="0" presId="urn:microsoft.com/office/officeart/2005/8/layout/process2"/>
    <dgm:cxn modelId="{2E0F8267-4E99-4E61-8E6A-121EA301B948}" type="presOf" srcId="{78C1C746-B48A-4D2C-A062-D045C1DEB379}" destId="{C20E31D2-BD73-4217-850A-737E371CACA0}" srcOrd="0" destOrd="0" presId="urn:microsoft.com/office/officeart/2005/8/layout/process2"/>
    <dgm:cxn modelId="{5D5B29D4-962A-4431-A5A4-FC1FF34F60CE}" type="presOf" srcId="{9A0FE35D-BFC1-4C54-B27D-4758243573F5}" destId="{EFEB6B1E-3E3F-4CFD-8C15-8503B24EE667}" srcOrd="0" destOrd="0" presId="urn:microsoft.com/office/officeart/2005/8/layout/process2"/>
    <dgm:cxn modelId="{1926C924-F426-4A27-86BB-FBD0678A2732}" type="presOf" srcId="{A3B8B10B-BE57-4C34-B9B1-5465AB7DDC98}" destId="{77E65ECF-01CB-4A03-9B69-046D3C785F24}" srcOrd="0" destOrd="0" presId="urn:microsoft.com/office/officeart/2005/8/layout/process2"/>
    <dgm:cxn modelId="{0B278A0B-B471-441F-B36B-183F5E940E64}" type="presOf" srcId="{5A7AA70A-D4E7-428E-A1DD-91134997E837}" destId="{689740B5-7E9E-478E-B3BB-B417DCA9FC59}" srcOrd="0" destOrd="0" presId="urn:microsoft.com/office/officeart/2005/8/layout/process2"/>
    <dgm:cxn modelId="{C5C7C959-0D00-4372-91DD-1220B9A59B64}" type="presOf" srcId="{C79C7813-CC98-43A0-8717-163B1AE6D9D7}" destId="{51741EC9-EBD6-4F76-9FBB-D24AAC3CE654}" srcOrd="1" destOrd="0" presId="urn:microsoft.com/office/officeart/2005/8/layout/process2"/>
    <dgm:cxn modelId="{F63FC7A3-4064-4963-9A3E-2E5AB57ABDBE}" srcId="{5A7AA70A-D4E7-428E-A1DD-91134997E837}" destId="{27532F7E-10E7-49AC-B52E-84B4ECFF3DAD}" srcOrd="1" destOrd="0" parTransId="{297510A2-F8D8-4E9E-B3EE-B20076DA8B98}" sibTransId="{9A0FE35D-BFC1-4C54-B27D-4758243573F5}"/>
    <dgm:cxn modelId="{1E6429A4-DEE6-4434-B18D-5E39B4BB3010}" type="presOf" srcId="{385DF7FF-8B65-4EAD-99C4-940C94DEB4B1}" destId="{4C708E27-8B5C-4105-8AD5-51A9CC2B78E2}" srcOrd="0" destOrd="0" presId="urn:microsoft.com/office/officeart/2005/8/layout/process2"/>
    <dgm:cxn modelId="{5606277D-CA66-45D8-B545-31172909FBCB}" srcId="{5A7AA70A-D4E7-428E-A1DD-91134997E837}" destId="{385DF7FF-8B65-4EAD-99C4-940C94DEB4B1}" srcOrd="3" destOrd="0" parTransId="{EDA739BC-A888-4918-8105-6D550CCF2F31}" sibTransId="{6B7F9FCC-B1D2-4340-942E-22C998367A72}"/>
    <dgm:cxn modelId="{A119558E-A4A7-47AE-887D-484E2D813C5F}" type="presOf" srcId="{D6F570FD-E999-41D0-8816-9E8A39D54EC6}" destId="{B33C5F17-34B8-4648-9915-245B6B7E6BD1}" srcOrd="0" destOrd="0" presId="urn:microsoft.com/office/officeart/2005/8/layout/process2"/>
    <dgm:cxn modelId="{C1E9835B-FB4F-470F-A181-5C10FB6733D8}" srcId="{5A7AA70A-D4E7-428E-A1DD-91134997E837}" destId="{A3B8B10B-BE57-4C34-B9B1-5465AB7DDC98}" srcOrd="2" destOrd="0" parTransId="{B50D148B-C2B7-4071-9E9C-15D622E6A1CA}" sibTransId="{C79C7813-CC98-43A0-8717-163B1AE6D9D7}"/>
    <dgm:cxn modelId="{93EA826A-4800-45FB-BA5A-B80F810F7B27}" srcId="{5A7AA70A-D4E7-428E-A1DD-91134997E837}" destId="{AEAACBE4-9A2A-4485-AF49-B24376096616}" srcOrd="0" destOrd="0" parTransId="{4FF88FFF-3411-4828-830A-6CCF1AFD8F66}" sibTransId="{78C1C746-B48A-4D2C-A062-D045C1DEB379}"/>
    <dgm:cxn modelId="{C495F858-5327-4728-B155-D45A5F26E400}" type="presOf" srcId="{78C1C746-B48A-4D2C-A062-D045C1DEB379}" destId="{0F3B9B7B-93CC-482A-8A6C-E3CB55AE2EA1}" srcOrd="1" destOrd="0" presId="urn:microsoft.com/office/officeart/2005/8/layout/process2"/>
    <dgm:cxn modelId="{3834DF25-353B-46B1-831F-29C669823840}" type="presOf" srcId="{6B7F9FCC-B1D2-4340-942E-22C998367A72}" destId="{FF7F30FF-0A52-4F38-A5A6-970EB1801174}" srcOrd="1" destOrd="0" presId="urn:microsoft.com/office/officeart/2005/8/layout/process2"/>
    <dgm:cxn modelId="{D5923FA9-825B-46E1-A241-70F81CF2BB82}" type="presOf" srcId="{C79C7813-CC98-43A0-8717-163B1AE6D9D7}" destId="{E452CDF1-3400-443E-98E5-E41CF4C8F22D}" srcOrd="0" destOrd="0" presId="urn:microsoft.com/office/officeart/2005/8/layout/process2"/>
    <dgm:cxn modelId="{11B1A58E-8C51-4C4B-A906-5CCB9EB3C41B}" type="presParOf" srcId="{689740B5-7E9E-478E-B3BB-B417DCA9FC59}" destId="{2ED6981C-4291-4107-BE00-3FDC6BC550AB}" srcOrd="0" destOrd="0" presId="urn:microsoft.com/office/officeart/2005/8/layout/process2"/>
    <dgm:cxn modelId="{71520232-6C3B-45AF-B86B-BF907DD0F708}" type="presParOf" srcId="{689740B5-7E9E-478E-B3BB-B417DCA9FC59}" destId="{C20E31D2-BD73-4217-850A-737E371CACA0}" srcOrd="1" destOrd="0" presId="urn:microsoft.com/office/officeart/2005/8/layout/process2"/>
    <dgm:cxn modelId="{9E20CF9F-4092-4696-A22C-F2403F9EBD86}" type="presParOf" srcId="{C20E31D2-BD73-4217-850A-737E371CACA0}" destId="{0F3B9B7B-93CC-482A-8A6C-E3CB55AE2EA1}" srcOrd="0" destOrd="0" presId="urn:microsoft.com/office/officeart/2005/8/layout/process2"/>
    <dgm:cxn modelId="{6CE7F218-ED10-449B-BADB-46649FD54710}" type="presParOf" srcId="{689740B5-7E9E-478E-B3BB-B417DCA9FC59}" destId="{19F03924-25AE-4F94-91D4-F5B32D6E64E0}" srcOrd="2" destOrd="0" presId="urn:microsoft.com/office/officeart/2005/8/layout/process2"/>
    <dgm:cxn modelId="{4D8BB638-3744-4BC3-B120-C797DD95E2EC}" type="presParOf" srcId="{689740B5-7E9E-478E-B3BB-B417DCA9FC59}" destId="{EFEB6B1E-3E3F-4CFD-8C15-8503B24EE667}" srcOrd="3" destOrd="0" presId="urn:microsoft.com/office/officeart/2005/8/layout/process2"/>
    <dgm:cxn modelId="{4B57575D-C841-441E-8AD2-D4384755D531}" type="presParOf" srcId="{EFEB6B1E-3E3F-4CFD-8C15-8503B24EE667}" destId="{DC27E722-81FC-4053-BF1C-4B90DA5848A4}" srcOrd="0" destOrd="0" presId="urn:microsoft.com/office/officeart/2005/8/layout/process2"/>
    <dgm:cxn modelId="{7D245569-03C6-41E1-96E2-B30D16627128}" type="presParOf" srcId="{689740B5-7E9E-478E-B3BB-B417DCA9FC59}" destId="{77E65ECF-01CB-4A03-9B69-046D3C785F24}" srcOrd="4" destOrd="0" presId="urn:microsoft.com/office/officeart/2005/8/layout/process2"/>
    <dgm:cxn modelId="{4258EDA6-D32B-4839-8E33-D7D39C7914A7}" type="presParOf" srcId="{689740B5-7E9E-478E-B3BB-B417DCA9FC59}" destId="{E452CDF1-3400-443E-98E5-E41CF4C8F22D}" srcOrd="5" destOrd="0" presId="urn:microsoft.com/office/officeart/2005/8/layout/process2"/>
    <dgm:cxn modelId="{5C5AEE1E-FBF4-489C-984F-E55D47A74D9B}" type="presParOf" srcId="{E452CDF1-3400-443E-98E5-E41CF4C8F22D}" destId="{51741EC9-EBD6-4F76-9FBB-D24AAC3CE654}" srcOrd="0" destOrd="0" presId="urn:microsoft.com/office/officeart/2005/8/layout/process2"/>
    <dgm:cxn modelId="{F0C5D397-2CC3-45AC-AC11-A5EEE9C0F418}" type="presParOf" srcId="{689740B5-7E9E-478E-B3BB-B417DCA9FC59}" destId="{4C708E27-8B5C-4105-8AD5-51A9CC2B78E2}" srcOrd="6" destOrd="0" presId="urn:microsoft.com/office/officeart/2005/8/layout/process2"/>
    <dgm:cxn modelId="{13F1CE7A-22CA-46CD-BEA3-2FADD0EE62B9}" type="presParOf" srcId="{689740B5-7E9E-478E-B3BB-B417DCA9FC59}" destId="{73000BF4-96ED-47DB-81F2-3A4D613C04A3}" srcOrd="7" destOrd="0" presId="urn:microsoft.com/office/officeart/2005/8/layout/process2"/>
    <dgm:cxn modelId="{7AF766E2-7C1D-4A96-8F90-F2D8972AC662}" type="presParOf" srcId="{73000BF4-96ED-47DB-81F2-3A4D613C04A3}" destId="{FF7F30FF-0A52-4F38-A5A6-970EB1801174}" srcOrd="0" destOrd="0" presId="urn:microsoft.com/office/officeart/2005/8/layout/process2"/>
    <dgm:cxn modelId="{78C2471F-0B75-4830-82C1-F3E18476FE76}" type="presParOf" srcId="{689740B5-7E9E-478E-B3BB-B417DCA9FC59}" destId="{B33C5F17-34B8-4648-9915-245B6B7E6BD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D5ADF-B7C0-4FA0-86EF-580C633AF26C}">
      <dsp:nvSpPr>
        <dsp:cNvPr id="0" name=""/>
        <dsp:cNvSpPr/>
      </dsp:nvSpPr>
      <dsp:spPr>
        <a:xfrm rot="2562339">
          <a:off x="1729943" y="2374794"/>
          <a:ext cx="514543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514543" y="275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30217-22D4-4DA7-913C-EC25BC3FD826}">
      <dsp:nvSpPr>
        <dsp:cNvPr id="0" name=""/>
        <dsp:cNvSpPr/>
      </dsp:nvSpPr>
      <dsp:spPr>
        <a:xfrm>
          <a:off x="1798159" y="1672478"/>
          <a:ext cx="572158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572158" y="275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1F9B2-3DAB-4F4C-90DE-0D8119288809}">
      <dsp:nvSpPr>
        <dsp:cNvPr id="0" name=""/>
        <dsp:cNvSpPr/>
      </dsp:nvSpPr>
      <dsp:spPr>
        <a:xfrm rot="19037661">
          <a:off x="1729943" y="970161"/>
          <a:ext cx="514543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514543" y="275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0FFFD-B0DC-4FEB-8789-A020CFE90B52}">
      <dsp:nvSpPr>
        <dsp:cNvPr id="0" name=""/>
        <dsp:cNvSpPr/>
      </dsp:nvSpPr>
      <dsp:spPr>
        <a:xfrm>
          <a:off x="409291" y="883094"/>
          <a:ext cx="1633962" cy="16339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59360-A978-4954-96BE-14731F8F82FF}">
      <dsp:nvSpPr>
        <dsp:cNvPr id="0" name=""/>
        <dsp:cNvSpPr/>
      </dsp:nvSpPr>
      <dsp:spPr>
        <a:xfrm>
          <a:off x="2046296" y="618"/>
          <a:ext cx="980377" cy="98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Single NIC</a:t>
          </a:r>
          <a:endParaRPr lang="pl-PL" sz="1400" kern="1200" dirty="0"/>
        </a:p>
      </dsp:txBody>
      <dsp:txXfrm>
        <a:off x="2189869" y="144191"/>
        <a:ext cx="693231" cy="693231"/>
      </dsp:txXfrm>
    </dsp:sp>
    <dsp:sp modelId="{89851B19-41F9-4ED9-9E16-128772D40460}">
      <dsp:nvSpPr>
        <dsp:cNvPr id="0" name=""/>
        <dsp:cNvSpPr/>
      </dsp:nvSpPr>
      <dsp:spPr>
        <a:xfrm>
          <a:off x="3124711" y="618"/>
          <a:ext cx="1470566" cy="98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Competing</a:t>
          </a:r>
          <a:r>
            <a:rPr lang="pl-PL" sz="1600" kern="1200" dirty="0" smtClean="0"/>
            <a:t> BW + OWD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Limited </a:t>
          </a:r>
          <a:r>
            <a:rPr lang="pl-PL" sz="1600" kern="1200" dirty="0" err="1" smtClean="0"/>
            <a:t>queuing</a:t>
          </a:r>
          <a:endParaRPr lang="pl-PL" sz="1600" kern="1200" dirty="0"/>
        </a:p>
      </dsp:txBody>
      <dsp:txXfrm>
        <a:off x="3124711" y="618"/>
        <a:ext cx="1470566" cy="980377"/>
      </dsp:txXfrm>
    </dsp:sp>
    <dsp:sp modelId="{8491EF9B-E72B-491E-90C5-58FF14BE396F}">
      <dsp:nvSpPr>
        <dsp:cNvPr id="0" name=""/>
        <dsp:cNvSpPr/>
      </dsp:nvSpPr>
      <dsp:spPr>
        <a:xfrm>
          <a:off x="2370318" y="1209887"/>
          <a:ext cx="980377" cy="98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err="1" smtClean="0"/>
            <a:t>Resources</a:t>
          </a:r>
          <a:endParaRPr lang="pl-PL" sz="1200" kern="1200" dirty="0"/>
        </a:p>
      </dsp:txBody>
      <dsp:txXfrm>
        <a:off x="2513891" y="1353460"/>
        <a:ext cx="693231" cy="693231"/>
      </dsp:txXfrm>
    </dsp:sp>
    <dsp:sp modelId="{F5CC800E-B159-438F-9C57-45DFEF06BF1B}">
      <dsp:nvSpPr>
        <dsp:cNvPr id="0" name=""/>
        <dsp:cNvSpPr/>
      </dsp:nvSpPr>
      <dsp:spPr>
        <a:xfrm>
          <a:off x="3448734" y="1209887"/>
          <a:ext cx="1470566" cy="98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CPU </a:t>
          </a:r>
          <a:r>
            <a:rPr lang="pl-PL" sz="1600" kern="1200" dirty="0" err="1" smtClean="0"/>
            <a:t>limits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HDD </a:t>
          </a:r>
          <a:r>
            <a:rPr lang="pl-PL" sz="1600" kern="1200" dirty="0" err="1" smtClean="0"/>
            <a:t>storage</a:t>
          </a:r>
          <a:endParaRPr lang="pl-PL" sz="1600" kern="1200" dirty="0"/>
        </a:p>
      </dsp:txBody>
      <dsp:txXfrm>
        <a:off x="3448734" y="1209887"/>
        <a:ext cx="1470566" cy="980377"/>
      </dsp:txXfrm>
    </dsp:sp>
    <dsp:sp modelId="{F9F2937A-77B6-4EEC-BF33-47CC750F9A47}">
      <dsp:nvSpPr>
        <dsp:cNvPr id="0" name=""/>
        <dsp:cNvSpPr/>
      </dsp:nvSpPr>
      <dsp:spPr>
        <a:xfrm>
          <a:off x="2046296" y="2419155"/>
          <a:ext cx="980377" cy="980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NTP</a:t>
          </a:r>
          <a:endParaRPr lang="pl-PL" sz="1400" kern="1200" dirty="0"/>
        </a:p>
      </dsp:txBody>
      <dsp:txXfrm>
        <a:off x="2189869" y="2562728"/>
        <a:ext cx="693231" cy="693231"/>
      </dsp:txXfrm>
    </dsp:sp>
    <dsp:sp modelId="{70E502DA-71A4-4DDD-834A-8D086C63EC5C}">
      <dsp:nvSpPr>
        <dsp:cNvPr id="0" name=""/>
        <dsp:cNvSpPr/>
      </dsp:nvSpPr>
      <dsp:spPr>
        <a:xfrm>
          <a:off x="3124711" y="2419155"/>
          <a:ext cx="1470566" cy="98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Using the same </a:t>
          </a:r>
          <a:r>
            <a:rPr lang="pl-PL" sz="1600" kern="1200" dirty="0" err="1" smtClean="0"/>
            <a:t>interface</a:t>
          </a:r>
          <a:endParaRPr lang="pl-PL" sz="1600" kern="1200" dirty="0"/>
        </a:p>
      </dsp:txBody>
      <dsp:txXfrm>
        <a:off x="3124711" y="2419155"/>
        <a:ext cx="1470566" cy="980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981C-4291-4107-BE00-3FDC6BC550AB}">
      <dsp:nvSpPr>
        <dsp:cNvPr id="0" name=""/>
        <dsp:cNvSpPr/>
      </dsp:nvSpPr>
      <dsp:spPr>
        <a:xfrm>
          <a:off x="360036" y="2162"/>
          <a:ext cx="5400606" cy="505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chemeClr val="tx1"/>
              </a:solidFill>
            </a:rPr>
            <a:t>Power on and access locally or via SSH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374847" y="16973"/>
        <a:ext cx="5370984" cy="476069"/>
      </dsp:txXfrm>
    </dsp:sp>
    <dsp:sp modelId="{C20E31D2-BD73-4217-850A-737E371CACA0}">
      <dsp:nvSpPr>
        <dsp:cNvPr id="0" name=""/>
        <dsp:cNvSpPr/>
      </dsp:nvSpPr>
      <dsp:spPr>
        <a:xfrm rot="5400000">
          <a:off x="2965522" y="520496"/>
          <a:ext cx="189634" cy="227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>
            <a:solidFill>
              <a:schemeClr val="tx1"/>
            </a:solidFill>
          </a:endParaRPr>
        </a:p>
      </dsp:txBody>
      <dsp:txXfrm rot="-5400000">
        <a:off x="2992071" y="539459"/>
        <a:ext cx="136537" cy="132744"/>
      </dsp:txXfrm>
    </dsp:sp>
    <dsp:sp modelId="{19F03924-25AE-4F94-91D4-F5B32D6E64E0}">
      <dsp:nvSpPr>
        <dsp:cNvPr id="0" name=""/>
        <dsp:cNvSpPr/>
      </dsp:nvSpPr>
      <dsp:spPr>
        <a:xfrm>
          <a:off x="360036" y="760700"/>
          <a:ext cx="5400606" cy="505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chemeClr val="tx1"/>
              </a:solidFill>
            </a:rPr>
            <a:t>Connect to the network and configure IPv4 and IPv6</a:t>
          </a:r>
          <a:endParaRPr lang="pl-PL" sz="1600" kern="1200" dirty="0" smtClean="0">
            <a:solidFill>
              <a:schemeClr val="tx1"/>
            </a:solidFill>
          </a:endParaRPr>
        </a:p>
      </dsp:txBody>
      <dsp:txXfrm>
        <a:off x="374847" y="775511"/>
        <a:ext cx="5370984" cy="476069"/>
      </dsp:txXfrm>
    </dsp:sp>
    <dsp:sp modelId="{EFEB6B1E-3E3F-4CFD-8C15-8503B24EE667}">
      <dsp:nvSpPr>
        <dsp:cNvPr id="0" name=""/>
        <dsp:cNvSpPr/>
      </dsp:nvSpPr>
      <dsp:spPr>
        <a:xfrm rot="5400000">
          <a:off x="2965522" y="1279034"/>
          <a:ext cx="189634" cy="227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>
            <a:solidFill>
              <a:schemeClr val="tx1"/>
            </a:solidFill>
          </a:endParaRPr>
        </a:p>
      </dsp:txBody>
      <dsp:txXfrm rot="-5400000">
        <a:off x="2992071" y="1297997"/>
        <a:ext cx="136537" cy="132744"/>
      </dsp:txXfrm>
    </dsp:sp>
    <dsp:sp modelId="{77E65ECF-01CB-4A03-9B69-046D3C785F24}">
      <dsp:nvSpPr>
        <dsp:cNvPr id="0" name=""/>
        <dsp:cNvSpPr/>
      </dsp:nvSpPr>
      <dsp:spPr>
        <a:xfrm>
          <a:off x="360036" y="1519238"/>
          <a:ext cx="5400606" cy="505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>
              <a:solidFill>
                <a:schemeClr val="tx1"/>
              </a:solidFill>
            </a:rPr>
            <a:t>Launch</a:t>
          </a:r>
          <a:r>
            <a:rPr lang="pl-PL" sz="1400" kern="1200" dirty="0" smtClean="0">
              <a:solidFill>
                <a:schemeClr val="tx1"/>
              </a:solidFill>
            </a:rPr>
            <a:t> Web </a:t>
          </a:r>
          <a:r>
            <a:rPr lang="pl-PL" sz="1400" kern="1200" dirty="0" err="1" smtClean="0">
              <a:solidFill>
                <a:schemeClr val="tx1"/>
              </a:solidFill>
            </a:rPr>
            <a:t>interface</a:t>
          </a:r>
          <a:r>
            <a:rPr lang="pl-PL" sz="1400" kern="1200" dirty="0" smtClean="0">
              <a:solidFill>
                <a:schemeClr val="tx1"/>
              </a:solidFill>
            </a:rPr>
            <a:t> and </a:t>
          </a:r>
          <a:r>
            <a:rPr lang="pl-PL" sz="1400" kern="1200" dirty="0" err="1" smtClean="0">
              <a:solidFill>
                <a:schemeClr val="tx1"/>
              </a:solidFill>
            </a:rPr>
            <a:t>configure</a:t>
          </a:r>
          <a:r>
            <a:rPr lang="pl-PL" sz="1400" kern="1200" dirty="0" smtClean="0">
              <a:solidFill>
                <a:schemeClr val="tx1"/>
              </a:solidFill>
            </a:rPr>
            <a:t> </a:t>
          </a:r>
          <a:r>
            <a:rPr lang="pl-PL" sz="1400" kern="1200" dirty="0" err="1" smtClean="0">
              <a:solidFill>
                <a:schemeClr val="tx1"/>
              </a:solidFill>
            </a:rPr>
            <a:t>basic</a:t>
          </a:r>
          <a:r>
            <a:rPr lang="pl-PL" sz="1400" kern="1200" dirty="0" smtClean="0">
              <a:solidFill>
                <a:schemeClr val="tx1"/>
              </a:solidFill>
            </a:rPr>
            <a:t> </a:t>
          </a:r>
          <a:r>
            <a:rPr lang="pl-PL" sz="1400" kern="1200" dirty="0" err="1" smtClean="0">
              <a:solidFill>
                <a:schemeClr val="tx1"/>
              </a:solidFill>
            </a:rPr>
            <a:t>settings</a:t>
          </a:r>
          <a:r>
            <a:rPr lang="pl-PL" sz="1400" kern="1200" dirty="0" smtClean="0">
              <a:solidFill>
                <a:schemeClr val="tx1"/>
              </a:solidFill>
            </a:rPr>
            <a:t> to </a:t>
          </a:r>
          <a:r>
            <a:rPr lang="pl-PL" sz="1400" kern="1200" dirty="0" err="1" smtClean="0">
              <a:solidFill>
                <a:schemeClr val="tx1"/>
              </a:solidFill>
            </a:rPr>
            <a:t>describe</a:t>
          </a:r>
          <a:r>
            <a:rPr lang="pl-PL" sz="1400" kern="1200" dirty="0" smtClean="0">
              <a:solidFill>
                <a:schemeClr val="tx1"/>
              </a:solidFill>
            </a:rPr>
            <a:t> the </a:t>
          </a:r>
          <a:r>
            <a:rPr lang="pl-PL" sz="1400" kern="1200" dirty="0" err="1" smtClean="0">
              <a:solidFill>
                <a:schemeClr val="tx1"/>
              </a:solidFill>
            </a:rPr>
            <a:t>node</a:t>
          </a:r>
          <a:endParaRPr lang="pl-PL" sz="1400" kern="1200" dirty="0" smtClean="0">
            <a:solidFill>
              <a:schemeClr val="tx1"/>
            </a:solidFill>
          </a:endParaRPr>
        </a:p>
      </dsp:txBody>
      <dsp:txXfrm>
        <a:off x="374847" y="1534049"/>
        <a:ext cx="5370984" cy="476069"/>
      </dsp:txXfrm>
    </dsp:sp>
    <dsp:sp modelId="{E452CDF1-3400-443E-98E5-E41CF4C8F22D}">
      <dsp:nvSpPr>
        <dsp:cNvPr id="0" name=""/>
        <dsp:cNvSpPr/>
      </dsp:nvSpPr>
      <dsp:spPr>
        <a:xfrm rot="5400000">
          <a:off x="2965522" y="2037572"/>
          <a:ext cx="189634" cy="227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>
            <a:solidFill>
              <a:schemeClr val="tx1"/>
            </a:solidFill>
          </a:endParaRPr>
        </a:p>
      </dsp:txBody>
      <dsp:txXfrm rot="-5400000">
        <a:off x="2992071" y="2056535"/>
        <a:ext cx="136537" cy="132744"/>
      </dsp:txXfrm>
    </dsp:sp>
    <dsp:sp modelId="{4C708E27-8B5C-4105-8AD5-51A9CC2B78E2}">
      <dsp:nvSpPr>
        <dsp:cNvPr id="0" name=""/>
        <dsp:cNvSpPr/>
      </dsp:nvSpPr>
      <dsp:spPr>
        <a:xfrm>
          <a:off x="360036" y="2277775"/>
          <a:ext cx="5400606" cy="505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chemeClr val="tx1"/>
              </a:solidFill>
            </a:rPr>
            <a:t>Modify NTP </a:t>
          </a:r>
          <a:endParaRPr lang="pl-PL" sz="1600" kern="1200" dirty="0" smtClean="0">
            <a:solidFill>
              <a:schemeClr val="tx1"/>
            </a:solidFill>
          </a:endParaRPr>
        </a:p>
      </dsp:txBody>
      <dsp:txXfrm>
        <a:off x="374847" y="2292586"/>
        <a:ext cx="5370984" cy="476069"/>
      </dsp:txXfrm>
    </dsp:sp>
    <dsp:sp modelId="{73000BF4-96ED-47DB-81F2-3A4D613C04A3}">
      <dsp:nvSpPr>
        <dsp:cNvPr id="0" name=""/>
        <dsp:cNvSpPr/>
      </dsp:nvSpPr>
      <dsp:spPr>
        <a:xfrm rot="5400000">
          <a:off x="2965522" y="2796109"/>
          <a:ext cx="189634" cy="227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>
            <a:solidFill>
              <a:schemeClr val="tx1"/>
            </a:solidFill>
          </a:endParaRPr>
        </a:p>
      </dsp:txBody>
      <dsp:txXfrm rot="-5400000">
        <a:off x="2992071" y="2815072"/>
        <a:ext cx="136537" cy="132744"/>
      </dsp:txXfrm>
    </dsp:sp>
    <dsp:sp modelId="{B33C5F17-34B8-4648-9915-245B6B7E6BD1}">
      <dsp:nvSpPr>
        <dsp:cNvPr id="0" name=""/>
        <dsp:cNvSpPr/>
      </dsp:nvSpPr>
      <dsp:spPr>
        <a:xfrm>
          <a:off x="360036" y="3036313"/>
          <a:ext cx="5400606" cy="505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chemeClr val="tx1"/>
              </a:solidFill>
            </a:rPr>
            <a:t>Inform </a:t>
          </a:r>
          <a:r>
            <a:rPr lang="en-US" sz="1600" kern="1200" smtClean="0">
              <a:solidFill>
                <a:schemeClr val="tx1"/>
              </a:solidFill>
            </a:rPr>
            <a:t>GÉANT perfSONAR support team</a:t>
          </a:r>
          <a:endParaRPr lang="pl-PL" sz="1600" kern="1200" dirty="0" smtClean="0">
            <a:solidFill>
              <a:schemeClr val="tx1"/>
            </a:solidFill>
          </a:endParaRPr>
        </a:p>
      </dsp:txBody>
      <dsp:txXfrm>
        <a:off x="374847" y="3051124"/>
        <a:ext cx="5370984" cy="476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2425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Still need to have larger boxes with more memory, higher speed, warranties, stability.</a:t>
            </a:r>
          </a:p>
          <a:p>
            <a:endParaRPr/>
          </a:p>
          <a:p>
            <a:r>
              <a:t>Useful for custom and numerous deployments or as starters’ boxes.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GÉANT run central server</a:t>
            </a:r>
          </a:p>
          <a:p>
            <a:endParaRPr/>
          </a:p>
          <a:p>
            <a:r>
              <a:t>GÉANT perfSONAR experts to provide support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21" name="image1.png" descr="pS-Logo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1860082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371600" y="3117314"/>
            <a:ext cx="6400800" cy="1314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4" name="image6.png" descr="Screen Shot 2014-10-22 at 4.30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4522" y="62331"/>
            <a:ext cx="1659478" cy="584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7.png" descr="PerfSONAR-powered-CMYK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2.jpeg" descr="GEANT_logo_201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3.png" descr="ESnet_Full_Logo_CMYK.eps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4.png" descr="internet2-black-red copy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5.png" descr="1000px-Indiana_University_logotype_sv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2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45" name="image2.jpeg" descr="GEANT_logo_2015.jp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3.png" descr="ESnet_Full_Logo_CMYK.eps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4.png" descr="internet2-black-red copy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5.png" descr="1000px-Indiana_University_logotype_svg.png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57" name="image1.png" descr="pS-Logo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685800" y="1860082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371600" y="3117314"/>
            <a:ext cx="6400800" cy="1314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60" name="image6.png" descr="Screen Shot 2014-10-22 at 4.30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4522" y="62331"/>
            <a:ext cx="1659478" cy="584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7.png" descr="PerfSONAR-powered-CMYK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jpeg" descr="GEANT_logo_201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.png" descr="ESnet_Full_Logo_CMYK.eps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4.png" descr="internet2-black-red copy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5.png" descr="1000px-Indiana_University_logotype_sv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37158" y="4782165"/>
            <a:ext cx="207978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© 2016, http://www.perfsonar.net</a:t>
            </a:r>
          </a:p>
        </p:txBody>
      </p:sp>
      <p:sp>
        <p:nvSpPr>
          <p:cNvPr id="167" name="Shape 167"/>
          <p:cNvSpPr/>
          <p:nvPr/>
        </p:nvSpPr>
        <p:spPr>
          <a:xfrm>
            <a:off x="7484525" y="4786464"/>
            <a:ext cx="1091109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June 13, 2016</a:t>
            </a:r>
          </a:p>
        </p:txBody>
      </p:sp>
      <p:sp>
        <p:nvSpPr>
          <p:cNvPr id="168" name="Shape 168"/>
          <p:cNvSpPr/>
          <p:nvPr/>
        </p:nvSpPr>
        <p:spPr>
          <a:xfrm>
            <a:off x="8883381" y="4786465"/>
            <a:ext cx="17483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r"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7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6.png" descr="Screen Shot 2014-10-22 at 4.30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4800" y="959"/>
            <a:ext cx="2489200" cy="87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51" name="image7.png" descr="PerfSONAR-powered-CMYK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jpeg" descr="GEANT_logo_2015.jp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3.png" descr="ESnet_Full_Logo_CMYK.eps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4.png" descr="internet2-black-red copy.png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5.png" descr="1000px-Indiana_University_logotype_svg.png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3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288035" indent="-288035" defTabSz="384047">
              <a:spcBef>
                <a:spcPts val="500"/>
              </a:spcBef>
              <a:defRPr sz="2688"/>
            </a:pPr>
            <a:endParaRPr/>
          </a:p>
        </p:txBody>
      </p:sp>
      <p:pic>
        <p:nvPicPr>
          <p:cNvPr id="77" name="image2.jpeg" descr="GEANT_logo_2015.jp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3.png" descr="ESnet_Full_Logo_CMYK.eps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4.png" descr="internet2-black-red copy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5.png" descr="1000px-Indiana_University_logotype_svg.png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89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pic>
        <p:nvPicPr>
          <p:cNvPr id="91" name="image2.jpeg" descr="GEANT_logo_2015.jp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3.png" descr="ESnet_Full_Logo_CMYK.eps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4.png" descr="internet2-black-red copy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5.png" descr="1000px-Indiana_University_logotype_svg.png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03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2.jpeg" descr="GEANT_logo_2015.jp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3.png" descr="ESnet_Full_Logo_CMYK.eps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4.png" descr="internet2-black-red copy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5.png" descr="1000px-Indiana_University_logotype_svg.png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16" name="image1.png" descr="pS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3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0" name="image2.jpeg" descr="GEANT_logo_2015.jp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3.png" descr="ESnet_Full_Logo_CMYK.eps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4.png" descr="internet2-black-red copy.png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5.png" descr="1000px-Indiana_University_logotype_svg.png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-2"/>
            <a:ext cx="137164" cy="5136364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image1.png" descr="pS-Logo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97046" y="75232"/>
            <a:ext cx="1587424" cy="348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eg" descr="GEANT_logo_2015.jpg"/>
          <p:cNvPicPr>
            <a:picLocks noChangeAspect="1"/>
          </p:cNvPicPr>
          <p:nvPr/>
        </p:nvPicPr>
        <p:blipFill>
          <a:blip r:embed="rId14">
            <a:alphaModFix amt="50000"/>
            <a:extLst/>
          </a:blip>
          <a:stretch>
            <a:fillRect/>
          </a:stretch>
        </p:blipFill>
        <p:spPr>
          <a:xfrm>
            <a:off x="3684847" y="4538879"/>
            <a:ext cx="904935" cy="45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 descr="ESnet_Full_Logo_CMYK.eps"/>
          <p:cNvPicPr>
            <a:picLocks noChangeAspect="1"/>
          </p:cNvPicPr>
          <p:nvPr/>
        </p:nvPicPr>
        <p:blipFill>
          <a:blip r:embed="rId15">
            <a:alphaModFix amt="50000"/>
            <a:extLst/>
          </a:blip>
          <a:stretch>
            <a:fillRect/>
          </a:stretch>
        </p:blipFill>
        <p:spPr>
          <a:xfrm>
            <a:off x="2428868" y="4675616"/>
            <a:ext cx="966832" cy="28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png" descr="internet2-black-red copy.png"/>
          <p:cNvPicPr>
            <a:picLocks noChangeAspect="1"/>
          </p:cNvPicPr>
          <p:nvPr/>
        </p:nvPicPr>
        <p:blipFill>
          <a:blip r:embed="rId16">
            <a:alphaModFix amt="50000"/>
            <a:extLst/>
          </a:blip>
          <a:stretch>
            <a:fillRect/>
          </a:stretch>
        </p:blipFill>
        <p:spPr>
          <a:xfrm>
            <a:off x="6539190" y="4665693"/>
            <a:ext cx="620627" cy="45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5.png" descr="1000px-Indiana_University_logotype_svg.png"/>
          <p:cNvPicPr>
            <a:picLocks noChangeAspect="1"/>
          </p:cNvPicPr>
          <p:nvPr/>
        </p:nvPicPr>
        <p:blipFill>
          <a:blip r:embed="rId17">
            <a:alphaModFix amt="50000"/>
            <a:extLst/>
          </a:blip>
          <a:stretch>
            <a:fillRect/>
          </a:stretch>
        </p:blipFill>
        <p:spPr>
          <a:xfrm>
            <a:off x="4860516" y="4715502"/>
            <a:ext cx="1445909" cy="21688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" name="Shape 10"/>
          <p:cNvSpPr/>
          <p:nvPr/>
        </p:nvSpPr>
        <p:spPr>
          <a:xfrm>
            <a:off x="137158" y="4782165"/>
            <a:ext cx="207978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© 2016, http://www.perfsonar.net</a:t>
            </a:r>
          </a:p>
        </p:txBody>
      </p:sp>
      <p:sp>
        <p:nvSpPr>
          <p:cNvPr id="11" name="Shape 11"/>
          <p:cNvSpPr/>
          <p:nvPr/>
        </p:nvSpPr>
        <p:spPr>
          <a:xfrm>
            <a:off x="7484525" y="4786464"/>
            <a:ext cx="1091109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June 13, 2016</a:t>
            </a:r>
          </a:p>
        </p:txBody>
      </p:sp>
      <p:sp>
        <p:nvSpPr>
          <p:cNvPr id="12" name="Shape 12"/>
          <p:cNvSpPr/>
          <p:nvPr/>
        </p:nvSpPr>
        <p:spPr>
          <a:xfrm>
            <a:off x="8883381" y="4786465"/>
            <a:ext cx="174832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r"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pPr>
            <a:fld id="{86CB4B4D-7CA3-9044-876B-883B54F8677D}" type="slidenum">
              <a:t>‹#›</a:t>
            </a:fld>
            <a:r>
              <a:t>￼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8820873" y="4786465"/>
            <a:ext cx="237340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erfsonar-smallnodes.geant.org/maddash-webu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zymon.trocha@man.poznan.pl?subject=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ctrTitle"/>
          </p:nvPr>
        </p:nvSpPr>
        <p:spPr>
          <a:xfrm>
            <a:off x="685800" y="1860082"/>
            <a:ext cx="7772400" cy="1102521"/>
          </a:xfrm>
          <a:prstGeom prst="rect">
            <a:avLst/>
          </a:prstGeom>
        </p:spPr>
        <p:txBody>
          <a:bodyPr/>
          <a:lstStyle/>
          <a:p>
            <a:pPr defTabSz="356615">
              <a:defRPr sz="3000"/>
            </a:pPr>
            <a:r>
              <a:t>perfSONAR</a:t>
            </a:r>
          </a:p>
          <a:p>
            <a:pPr defTabSz="356615">
              <a:defRPr sz="3000"/>
            </a:pPr>
            <a:r>
              <a:t>on Low Cost Hardware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ubTitle" sz="quarter" idx="1"/>
          </p:nvPr>
        </p:nvSpPr>
        <p:spPr>
          <a:xfrm>
            <a:off x="1371600" y="3117314"/>
            <a:ext cx="6400800" cy="13144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Antoine </a:t>
            </a:r>
            <a:r>
              <a:rPr dirty="0" err="1"/>
              <a:t>Delvaux</a:t>
            </a:r>
            <a:r>
              <a:rPr dirty="0"/>
              <a:t> (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adelvaux@man.poznan.pl</a:t>
            </a:r>
            <a:r>
              <a:rPr dirty="0"/>
              <a:t>)</a:t>
            </a:r>
          </a:p>
          <a:p>
            <a:pPr algn="r"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 err="1"/>
              <a:t>Szymon</a:t>
            </a:r>
            <a:r>
              <a:rPr dirty="0"/>
              <a:t> </a:t>
            </a:r>
            <a:r>
              <a:rPr dirty="0" err="1"/>
              <a:t>Trocha</a:t>
            </a:r>
            <a:r>
              <a:rPr dirty="0"/>
              <a:t> (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szymon.trocha@man.poznan.pl</a:t>
            </a:r>
            <a:r>
              <a:rPr dirty="0" smtClean="0"/>
              <a:t>)</a:t>
            </a:r>
            <a:endParaRPr lang="pl-PL" dirty="0" smtClean="0"/>
          </a:p>
          <a:p>
            <a:pPr algn="r">
              <a:lnSpc>
                <a:spcPct val="80000"/>
              </a:lnSpc>
              <a:spcBef>
                <a:spcPts val="400"/>
              </a:spcBef>
              <a:defRPr sz="2000"/>
            </a:pPr>
            <a:r>
              <a:rPr lang="pl-PL" sz="1700" dirty="0" err="1" smtClean="0"/>
              <a:t>Trupti</a:t>
            </a:r>
            <a:r>
              <a:rPr lang="pl-PL" sz="1700" dirty="0" smtClean="0"/>
              <a:t> </a:t>
            </a:r>
            <a:r>
              <a:rPr lang="pl-PL" sz="1700" dirty="0" err="1" smtClean="0"/>
              <a:t>Kulkarni</a:t>
            </a:r>
            <a:r>
              <a:rPr lang="pl-PL" sz="1700" dirty="0" smtClean="0"/>
              <a:t> (GEANT), Ivan </a:t>
            </a:r>
            <a:r>
              <a:rPr lang="pl-PL" sz="1700" dirty="0" err="1" smtClean="0"/>
              <a:t>Garnizov</a:t>
            </a:r>
            <a:r>
              <a:rPr lang="pl-PL" sz="1700" dirty="0" smtClean="0"/>
              <a:t> (DFN/</a:t>
            </a:r>
            <a:r>
              <a:rPr lang="pl-PL" sz="1700" dirty="0" err="1" smtClean="0"/>
              <a:t>Univ</a:t>
            </a:r>
            <a:r>
              <a:rPr lang="pl-PL" sz="1700" dirty="0" smtClean="0"/>
              <a:t> </a:t>
            </a:r>
            <a:r>
              <a:rPr lang="pl-PL" sz="1700" dirty="0" err="1" smtClean="0"/>
              <a:t>Erlangen</a:t>
            </a:r>
            <a:r>
              <a:rPr lang="pl-PL" sz="1700" dirty="0" smtClean="0"/>
              <a:t>)</a:t>
            </a:r>
            <a:endParaRPr sz="1700" dirty="0"/>
          </a:p>
          <a:p>
            <a:pPr algn="r"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TNC16, Prague </a:t>
            </a:r>
          </a:p>
          <a:p>
            <a:pPr algn="r"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13/06/2016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dirty="0"/>
              <a:t>Measurements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87" y="1131590"/>
            <a:ext cx="442779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1465" indent="-291465" defTabSz="388620">
              <a:spcBef>
                <a:spcPts val="600"/>
              </a:spcBef>
              <a:defRPr sz="2700"/>
            </a:pPr>
            <a:r>
              <a:rPr lang="en-GB" dirty="0" smtClean="0"/>
              <a:t>to 8 GÉANT MPs</a:t>
            </a:r>
          </a:p>
          <a:p>
            <a:pPr marL="680084" lvl="1" indent="-291465" defTabSz="388620">
              <a:spcBef>
                <a:spcPts val="600"/>
              </a:spcBef>
              <a:buChar char="•"/>
              <a:defRPr sz="2700"/>
            </a:pPr>
            <a:r>
              <a:rPr lang="en-GB" dirty="0" smtClean="0"/>
              <a:t>geographically spread</a:t>
            </a:r>
          </a:p>
          <a:p>
            <a:pPr marL="680084" lvl="1" indent="-291465" defTabSz="388620">
              <a:spcBef>
                <a:spcPts val="600"/>
              </a:spcBef>
              <a:buChar char="•"/>
              <a:defRPr sz="2700"/>
            </a:pPr>
            <a:r>
              <a:rPr lang="en-GB" dirty="0" smtClean="0"/>
              <a:t>throughput (4)</a:t>
            </a:r>
            <a:endParaRPr lang="pl-PL" dirty="0" smtClean="0"/>
          </a:p>
          <a:p>
            <a:pPr marL="680084" lvl="1" indent="-291465" defTabSz="388620">
              <a:spcBef>
                <a:spcPts val="600"/>
              </a:spcBef>
              <a:buChar char="•"/>
              <a:defRPr sz="2700"/>
            </a:pPr>
            <a:r>
              <a:rPr lang="en-GB" dirty="0" smtClean="0"/>
              <a:t>latency</a:t>
            </a:r>
            <a:r>
              <a:rPr lang="pl-PL" dirty="0" smtClean="0"/>
              <a:t>/</a:t>
            </a:r>
            <a:r>
              <a:rPr lang="pl-PL" dirty="0" err="1" smtClean="0"/>
              <a:t>loss</a:t>
            </a:r>
            <a:r>
              <a:rPr lang="en-GB" dirty="0" smtClean="0"/>
              <a:t> (4)</a:t>
            </a:r>
          </a:p>
          <a:p>
            <a:pPr marL="680084" lvl="1" indent="-291465" defTabSz="388620">
              <a:spcBef>
                <a:spcPts val="600"/>
              </a:spcBef>
              <a:buChar char="•"/>
              <a:defRPr sz="2700"/>
            </a:pPr>
            <a:r>
              <a:rPr lang="en-GB" dirty="0" smtClean="0"/>
              <a:t>IPv4 and IPv6</a:t>
            </a:r>
          </a:p>
          <a:p>
            <a:pPr marL="291465" indent="-291465" defTabSz="388620">
              <a:spcBef>
                <a:spcPts val="600"/>
              </a:spcBef>
              <a:defRPr sz="2700"/>
            </a:pPr>
            <a:r>
              <a:rPr lang="en-GB" dirty="0" smtClean="0"/>
              <a:t>Optionally between small nodes</a:t>
            </a:r>
          </a:p>
          <a:p>
            <a:pPr marL="291465" indent="-291465" defTabSz="388620">
              <a:spcBef>
                <a:spcPts val="600"/>
              </a:spcBef>
              <a:defRPr sz="2700"/>
            </a:pPr>
            <a:r>
              <a:rPr lang="en-GB" dirty="0" smtClean="0"/>
              <a:t>Central server: GÉANT</a:t>
            </a:r>
          </a:p>
          <a:p>
            <a:pPr marL="291465" indent="-291465" defTabSz="388620">
              <a:spcBef>
                <a:spcPts val="600"/>
              </a:spcBef>
              <a:defRPr sz="2700"/>
            </a:pPr>
            <a:r>
              <a:rPr lang="en-GB" dirty="0" smtClean="0"/>
              <a:t>Add your own measurements, experiment yourself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Hardware chosen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defRPr sz="2500"/>
            </a:pPr>
            <a:r>
              <a:t>GIGABYTE BRIX</a:t>
            </a:r>
          </a:p>
          <a:p>
            <a:pPr marL="790575" lvl="1" indent="-333375">
              <a:lnSpc>
                <a:spcPct val="90000"/>
              </a:lnSpc>
              <a:defRPr sz="2500"/>
            </a:pPr>
            <a:r>
              <a:t>GB-BACE-3150</a:t>
            </a:r>
          </a:p>
          <a:p>
            <a:pPr>
              <a:lnSpc>
                <a:spcPct val="90000"/>
              </a:lnSpc>
              <a:defRPr sz="1800"/>
            </a:pPr>
            <a:r>
              <a:t>1 x SO DIMM DDR3L 1.35 — 8GB RAM</a:t>
            </a:r>
            <a:endParaRPr sz="2500"/>
          </a:p>
          <a:p>
            <a:pPr>
              <a:lnSpc>
                <a:spcPct val="90000"/>
              </a:lnSpc>
              <a:defRPr sz="1800"/>
            </a:pPr>
            <a:r>
              <a:t>1Gb/s RJ45 LAN Realtek</a:t>
            </a:r>
            <a:endParaRPr sz="2000"/>
          </a:p>
          <a:p>
            <a:pPr>
              <a:lnSpc>
                <a:spcPct val="90000"/>
              </a:lnSpc>
              <a:defRPr sz="1800"/>
            </a:pPr>
            <a:r>
              <a:t>WiFi + BT</a:t>
            </a:r>
            <a:endParaRPr sz="2500"/>
          </a:p>
          <a:p>
            <a:pPr>
              <a:lnSpc>
                <a:spcPct val="90000"/>
              </a:lnSpc>
              <a:defRPr sz="1800"/>
            </a:pPr>
            <a:r>
              <a:t>VGA, HDMI</a:t>
            </a:r>
            <a:endParaRPr sz="2500"/>
          </a:p>
          <a:p>
            <a:pPr>
              <a:lnSpc>
                <a:spcPct val="90000"/>
              </a:lnSpc>
              <a:defRPr sz="1800"/>
            </a:pPr>
            <a:r>
              <a:t>4 x USB 3.0</a:t>
            </a:r>
            <a:endParaRPr sz="2500"/>
          </a:p>
          <a:p>
            <a:pPr>
              <a:lnSpc>
                <a:spcPct val="90000"/>
              </a:lnSpc>
              <a:defRPr sz="1800"/>
            </a:pPr>
            <a:r>
              <a:t>Micro SD</a:t>
            </a:r>
            <a:endParaRPr sz="2500"/>
          </a:p>
          <a:p>
            <a:pPr>
              <a:lnSpc>
                <a:spcPct val="90000"/>
              </a:lnSpc>
              <a:defRPr sz="1800"/>
            </a:pPr>
            <a:r>
              <a:t>External power supply</a:t>
            </a:r>
          </a:p>
        </p:txBody>
      </p:sp>
      <p:pic>
        <p:nvPicPr>
          <p:cNvPr id="222" name="image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1409328"/>
            <a:ext cx="4046242" cy="303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3" name="Shape 223"/>
          <p:cNvSpPr/>
          <p:nvPr/>
        </p:nvSpPr>
        <p:spPr>
          <a:xfrm>
            <a:off x="7236296" y="4083918"/>
            <a:ext cx="171420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6 x 11 x 11 cm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4550792" y="1464551"/>
            <a:ext cx="1609329" cy="1642343"/>
            <a:chOff x="0" y="0"/>
            <a:chExt cx="1609328" cy="1642342"/>
          </a:xfrm>
        </p:grpSpPr>
        <p:sp>
          <p:nvSpPr>
            <p:cNvPr id="224" name="Shape 224"/>
            <p:cNvSpPr/>
            <p:nvPr/>
          </p:nvSpPr>
          <p:spPr>
            <a:xfrm>
              <a:off x="0" y="-1"/>
              <a:ext cx="1609329" cy="164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344738" y="483095"/>
              <a:ext cx="899661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Durable chassis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20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481" b="12481"/>
          <a:stretch>
            <a:fillRect/>
          </a:stretch>
        </p:blipFill>
        <p:spPr>
          <a:xfrm>
            <a:off x="1792288" y="459580"/>
            <a:ext cx="5486402" cy="308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1792288" y="3723878"/>
            <a:ext cx="5486402" cy="6036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 b="1"/>
            </a:lvl1pPr>
          </a:lstStyle>
          <a:p>
            <a:r>
              <a:rPr dirty="0"/>
              <a:t>What’s inside? Current configuration</a:t>
            </a:r>
          </a:p>
        </p:txBody>
      </p:sp>
      <p:grpSp>
        <p:nvGrpSpPr>
          <p:cNvPr id="232" name="Group 232"/>
          <p:cNvGrpSpPr/>
          <p:nvPr/>
        </p:nvGrpSpPr>
        <p:grpSpPr>
          <a:xfrm>
            <a:off x="251519" y="1131590"/>
            <a:ext cx="2952330" cy="830996"/>
            <a:chOff x="0" y="0"/>
            <a:chExt cx="2952328" cy="830995"/>
          </a:xfrm>
        </p:grpSpPr>
        <p:sp>
          <p:nvSpPr>
            <p:cNvPr id="230" name="Shape 230"/>
            <p:cNvSpPr/>
            <p:nvPr/>
          </p:nvSpPr>
          <p:spPr>
            <a:xfrm>
              <a:off x="-1" y="-1"/>
              <a:ext cx="2952329" cy="83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86" y="0"/>
                  </a:lnTo>
                  <a:lnTo>
                    <a:pt x="10386" y="8100"/>
                  </a:lnTo>
                  <a:lnTo>
                    <a:pt x="20080" y="8100"/>
                  </a:lnTo>
                  <a:lnTo>
                    <a:pt x="20080" y="5400"/>
                  </a:lnTo>
                  <a:lnTo>
                    <a:pt x="21600" y="10800"/>
                  </a:lnTo>
                  <a:lnTo>
                    <a:pt x="20080" y="16200"/>
                  </a:lnTo>
                  <a:lnTo>
                    <a:pt x="20080" y="13500"/>
                  </a:lnTo>
                  <a:lnTo>
                    <a:pt x="10386" y="13500"/>
                  </a:lnTo>
                  <a:lnTo>
                    <a:pt x="1038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-1" y="7828"/>
              <a:ext cx="1419569" cy="815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Intel Celeron N3150 1.6GHz</a:t>
              </a:r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4 cores</a:t>
              </a: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251519" y="2427733"/>
            <a:ext cx="3312370" cy="584774"/>
            <a:chOff x="0" y="0"/>
            <a:chExt cx="3312368" cy="584772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3312369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437" y="0"/>
                  </a:lnTo>
                  <a:lnTo>
                    <a:pt x="9437" y="8100"/>
                  </a:lnTo>
                  <a:lnTo>
                    <a:pt x="20647" y="8100"/>
                  </a:lnTo>
                  <a:lnTo>
                    <a:pt x="20647" y="5400"/>
                  </a:lnTo>
                  <a:lnTo>
                    <a:pt x="21600" y="10800"/>
                  </a:lnTo>
                  <a:lnTo>
                    <a:pt x="20647" y="16200"/>
                  </a:lnTo>
                  <a:lnTo>
                    <a:pt x="20647" y="13500"/>
                  </a:lnTo>
                  <a:lnTo>
                    <a:pt x="9437" y="13500"/>
                  </a:lnTo>
                  <a:lnTo>
                    <a:pt x="94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-1" y="5367"/>
              <a:ext cx="1447208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6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8GB RAM Kingston </a:t>
              </a:r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6300192" y="1470497"/>
            <a:ext cx="2736305" cy="1780539"/>
            <a:chOff x="0" y="0"/>
            <a:chExt cx="2736303" cy="1780538"/>
          </a:xfrm>
        </p:grpSpPr>
        <p:sp>
          <p:nvSpPr>
            <p:cNvPr id="236" name="Shape 236"/>
            <p:cNvSpPr/>
            <p:nvPr/>
          </p:nvSpPr>
          <p:spPr>
            <a:xfrm flipH="1">
              <a:off x="0" y="105439"/>
              <a:ext cx="2736304" cy="156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546" y="0"/>
                  </a:lnTo>
                  <a:lnTo>
                    <a:pt x="12546" y="9530"/>
                  </a:lnTo>
                  <a:lnTo>
                    <a:pt x="18502" y="9530"/>
                  </a:lnTo>
                  <a:lnTo>
                    <a:pt x="18502" y="7720"/>
                  </a:lnTo>
                  <a:lnTo>
                    <a:pt x="21600" y="10800"/>
                  </a:lnTo>
                  <a:lnTo>
                    <a:pt x="18502" y="13880"/>
                  </a:lnTo>
                  <a:lnTo>
                    <a:pt x="18502" y="12070"/>
                  </a:lnTo>
                  <a:lnTo>
                    <a:pt x="12546" y="12070"/>
                  </a:lnTo>
                  <a:lnTo>
                    <a:pt x="1254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146976" y="0"/>
              <a:ext cx="1589328" cy="178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120GB</a:t>
              </a:r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Patriot SSD</a:t>
              </a:r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/		20 GB</a:t>
              </a:r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/var/lib	86 GB</a:t>
              </a:r>
            </a:p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r>
                <a:t>Swap		8 GB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Other initial settings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121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r>
              <a:rPr dirty="0"/>
              <a:t>pre-install of the perfSONAR toolkit 3.5.1</a:t>
            </a:r>
          </a:p>
          <a:p>
            <a:pPr lvl="1">
              <a:lnSpc>
                <a:spcPct val="80000"/>
              </a:lnSpc>
              <a:defRPr sz="2000"/>
            </a:pPr>
            <a:r>
              <a:rPr dirty="0"/>
              <a:t>CentOS 6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Administrative accounts: </a:t>
            </a:r>
            <a:r>
              <a:rPr dirty="0" err="1"/>
              <a:t>psudouser</a:t>
            </a:r>
            <a:r>
              <a:rPr dirty="0"/>
              <a:t>, </a:t>
            </a:r>
            <a:r>
              <a:rPr dirty="0" err="1"/>
              <a:t>pswebadmin</a:t>
            </a:r>
            <a:r>
              <a:rPr dirty="0"/>
              <a:t>, </a:t>
            </a:r>
            <a:r>
              <a:rPr dirty="0" err="1"/>
              <a:t>geantadmin</a:t>
            </a:r>
            <a:endParaRPr dirty="0"/>
          </a:p>
          <a:p>
            <a:pPr>
              <a:lnSpc>
                <a:spcPct val="80000"/>
              </a:lnSpc>
              <a:defRPr sz="2000"/>
            </a:pPr>
            <a:r>
              <a:rPr dirty="0"/>
              <a:t>root </a:t>
            </a:r>
            <a:r>
              <a:rPr lang="pl-PL" dirty="0" err="1" smtClean="0"/>
              <a:t>remote</a:t>
            </a:r>
            <a:r>
              <a:rPr lang="pl-PL" dirty="0" smtClean="0"/>
              <a:t> </a:t>
            </a:r>
            <a:r>
              <a:rPr dirty="0" smtClean="0"/>
              <a:t>login </a:t>
            </a:r>
            <a:r>
              <a:rPr dirty="0"/>
              <a:t>disabled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Auto-updates enabled by default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Tagged with communities : GEANT, </a:t>
            </a:r>
            <a:r>
              <a:rPr dirty="0" err="1"/>
              <a:t>pSmall</a:t>
            </a:r>
            <a:r>
              <a:rPr dirty="0"/>
              <a:t>-GEANT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Initial networking with DHCP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Monitoring with SNMP (</a:t>
            </a:r>
            <a:r>
              <a:rPr dirty="0" err="1"/>
              <a:t>deamon</a:t>
            </a:r>
            <a:r>
              <a:rPr dirty="0"/>
              <a:t> </a:t>
            </a:r>
            <a:r>
              <a:rPr dirty="0" err="1"/>
              <a:t>runnig</a:t>
            </a:r>
            <a:r>
              <a:rPr dirty="0"/>
              <a:t>)</a:t>
            </a:r>
          </a:p>
          <a:p>
            <a:pPr>
              <a:lnSpc>
                <a:spcPct val="80000"/>
              </a:lnSpc>
              <a:defRPr sz="2000"/>
            </a:pPr>
            <a:r>
              <a:rPr dirty="0"/>
              <a:t>1 master node, rest cloned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Initial performance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lnSpc>
                <a:spcPct val="80000"/>
              </a:lnSpc>
              <a:defRPr sz="2500"/>
            </a:lvl1pPr>
          </a:lstStyle>
          <a:p>
            <a:r>
              <a:t>Selftest efficiency</a:t>
            </a:r>
          </a:p>
        </p:txBody>
      </p:sp>
      <p:pic>
        <p:nvPicPr>
          <p:cNvPr id="245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16" y="1203596"/>
            <a:ext cx="4139091" cy="3180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8316" y="2509864"/>
            <a:ext cx="3312369" cy="28391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47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1" y="1635646"/>
            <a:ext cx="5244457" cy="25946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461391" y="2139701"/>
            <a:ext cx="403860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5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NTP </a:t>
            </a:r>
            <a:r>
              <a:rPr dirty="0" smtClean="0"/>
              <a:t>observations</a:t>
            </a: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38369"/>
            <a:ext cx="2808312" cy="21062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Known limitations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467544" y="2383533"/>
            <a:ext cx="1260439" cy="857252"/>
            <a:chOff x="0" y="0"/>
            <a:chExt cx="1260437" cy="857250"/>
          </a:xfrm>
        </p:grpSpPr>
        <p:sp>
          <p:nvSpPr>
            <p:cNvPr id="262" name="Shape 262"/>
            <p:cNvSpPr/>
            <p:nvPr/>
          </p:nvSpPr>
          <p:spPr>
            <a:xfrm>
              <a:off x="-1" y="-1"/>
              <a:ext cx="1260439" cy="85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00"/>
                  </a:lnTo>
                  <a:lnTo>
                    <a:pt x="1915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117558" y="714372"/>
              <a:ext cx="142880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-1" y="-1"/>
              <a:ext cx="1260439" cy="85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2" y="21600"/>
                  </a:moveTo>
                  <a:lnTo>
                    <a:pt x="19641" y="18720"/>
                  </a:lnTo>
                  <a:lnTo>
                    <a:pt x="21600" y="18000"/>
                  </a:lnTo>
                  <a:lnTo>
                    <a:pt x="19152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000"/>
                  </a:lnTo>
                </a:path>
              </a:pathLst>
            </a:custGeom>
            <a:noFill/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-1" y="16323"/>
              <a:ext cx="1260439" cy="6817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4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t>No heating problems observed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7482224" y="1131590"/>
            <a:ext cx="1355139" cy="3361138"/>
            <a:chOff x="0" y="0"/>
            <a:chExt cx="1355138" cy="3775099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1190641" cy="377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9097"/>
                  </a:lnTo>
                  <a:lnTo>
                    <a:pt x="5400" y="9948"/>
                  </a:lnTo>
                  <a:lnTo>
                    <a:pt x="7565" y="9948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1652"/>
                  </a:lnTo>
                  <a:lnTo>
                    <a:pt x="5400" y="11652"/>
                  </a:lnTo>
                  <a:lnTo>
                    <a:pt x="5400" y="1250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16200000">
              <a:off x="-1083730" y="1336230"/>
              <a:ext cx="3775100" cy="11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Some mitigations made but need</a:t>
              </a:r>
              <a:r>
                <a:rPr>
                  <a:latin typeface="+mj-lt"/>
                  <a:ea typeface="+mj-ea"/>
                  <a:cs typeface="+mj-cs"/>
                  <a:sym typeface="Helvetica"/>
                </a:rPr>
                <a:t> more feedback from </a:t>
              </a:r>
              <a:r>
                <a:rPr b="1">
                  <a:latin typeface="+mj-lt"/>
                  <a:ea typeface="+mj-ea"/>
                  <a:cs typeface="+mj-cs"/>
                  <a:sym typeface="Helvetica"/>
                </a:rPr>
                <a:t>you</a:t>
              </a:r>
            </a:p>
          </p:txBody>
        </p:sp>
      </p:grp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94920757"/>
              </p:ext>
            </p:extLst>
          </p:nvPr>
        </p:nvGraphicFramePr>
        <p:xfrm>
          <a:off x="1979712" y="1203598"/>
          <a:ext cx="532859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457200" y="1840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Setting up your pSmall node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008364168"/>
              </p:ext>
            </p:extLst>
          </p:nvPr>
        </p:nvGraphicFramePr>
        <p:xfrm>
          <a:off x="1619672" y="1059582"/>
          <a:ext cx="612068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Objaśnienie prostokątne zaokrąglone 21"/>
          <p:cNvSpPr/>
          <p:nvPr/>
        </p:nvSpPr>
        <p:spPr>
          <a:xfrm>
            <a:off x="6603032" y="3982662"/>
            <a:ext cx="2448272" cy="272413"/>
          </a:xfrm>
          <a:prstGeom prst="wedgeRoundRectCallout">
            <a:avLst>
              <a:gd name="adj1" fmla="val -53624"/>
              <a:gd name="adj2" fmla="val 8677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000" b="1" dirty="0"/>
              <a:t>perfsonar-smallnodes@lists.geant.org</a:t>
            </a:r>
            <a:endParaRPr kumimoji="0" lang="pl-PL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pPr lvl="1"/>
            <a:r>
              <a:t>Recommendations and usage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332613" indent="-332613" defTabSz="443484">
              <a:lnSpc>
                <a:spcPct val="80000"/>
              </a:lnSpc>
              <a:spcBef>
                <a:spcPts val="600"/>
              </a:spcBef>
              <a:defRPr sz="2328"/>
            </a:pPr>
            <a:r>
              <a:rPr dirty="0"/>
              <a:t>Deploy it in the core of your network</a:t>
            </a:r>
          </a:p>
          <a:p>
            <a:pPr marL="332613" indent="-332613" defTabSz="443484">
              <a:lnSpc>
                <a:spcPct val="80000"/>
              </a:lnSpc>
              <a:spcBef>
                <a:spcPts val="600"/>
              </a:spcBef>
              <a:defRPr sz="2328"/>
            </a:pPr>
            <a:r>
              <a:rPr dirty="0"/>
              <a:t>Assign fixed IPv4 and IPv6 address and don’t change it later</a:t>
            </a:r>
          </a:p>
          <a:p>
            <a:pPr marL="332613" indent="-332613" defTabSz="443484">
              <a:lnSpc>
                <a:spcPct val="80000"/>
              </a:lnSpc>
              <a:spcBef>
                <a:spcPts val="600"/>
              </a:spcBef>
              <a:defRPr sz="2328"/>
            </a:pPr>
            <a:r>
              <a:rPr dirty="0"/>
              <a:t>Define stable DNS name</a:t>
            </a:r>
          </a:p>
          <a:p>
            <a:pPr marL="332613" indent="-332613" defTabSz="443484">
              <a:lnSpc>
                <a:spcPct val="80000"/>
              </a:lnSpc>
              <a:spcBef>
                <a:spcPts val="600"/>
              </a:spcBef>
              <a:defRPr sz="2328"/>
            </a:pPr>
            <a:r>
              <a:rPr dirty="0"/>
              <a:t>Add your own measurements through the </a:t>
            </a:r>
            <a:r>
              <a:rPr dirty="0" err="1"/>
              <a:t>webUI</a:t>
            </a:r>
            <a:endParaRPr dirty="0"/>
          </a:p>
          <a:p>
            <a:pPr marL="776097" lvl="1" indent="-332613" defTabSz="443484">
              <a:lnSpc>
                <a:spcPct val="80000"/>
              </a:lnSpc>
              <a:spcBef>
                <a:spcPts val="600"/>
              </a:spcBef>
              <a:buChar char="•"/>
              <a:defRPr sz="2328"/>
            </a:pPr>
            <a:r>
              <a:rPr dirty="0"/>
              <a:t>other European NREN and </a:t>
            </a:r>
            <a:r>
              <a:rPr dirty="0" err="1" smtClean="0"/>
              <a:t>Organisations</a:t>
            </a:r>
            <a:endParaRPr dirty="0" smtClean="0"/>
          </a:p>
          <a:p>
            <a:pPr marL="776097" lvl="1" indent="-332613" defTabSz="443484">
              <a:lnSpc>
                <a:spcPct val="80000"/>
              </a:lnSpc>
              <a:spcBef>
                <a:spcPts val="600"/>
              </a:spcBef>
              <a:buChar char="•"/>
              <a:defRPr sz="2328"/>
            </a:pPr>
            <a:r>
              <a:rPr dirty="0" smtClean="0"/>
              <a:t>the R &amp; E networks worldwide</a:t>
            </a:r>
          </a:p>
          <a:p>
            <a:pPr marL="776097" lvl="1" indent="-332613" defTabSz="443484">
              <a:lnSpc>
                <a:spcPct val="80000"/>
              </a:lnSpc>
              <a:spcBef>
                <a:spcPts val="600"/>
              </a:spcBef>
              <a:buChar char="•"/>
              <a:defRPr sz="2328"/>
            </a:pPr>
            <a:r>
              <a:rPr dirty="0" smtClean="0"/>
              <a:t>other </a:t>
            </a:r>
            <a:r>
              <a:rPr dirty="0"/>
              <a:t>Small Nodes</a:t>
            </a:r>
          </a:p>
          <a:p>
            <a:pPr marL="348452" indent="-332613" defTabSz="443484">
              <a:lnSpc>
                <a:spcPct val="80000"/>
              </a:lnSpc>
              <a:spcBef>
                <a:spcPts val="600"/>
              </a:spcBef>
              <a:defRPr sz="2328"/>
            </a:pPr>
            <a:r>
              <a:rPr dirty="0"/>
              <a:t>Free to experiment with the node</a:t>
            </a:r>
          </a:p>
        </p:txBody>
      </p:sp>
      <p:sp>
        <p:nvSpPr>
          <p:cNvPr id="2" name="Objaśnienie prostokątne zaokrąglone 1"/>
          <p:cNvSpPr/>
          <p:nvPr/>
        </p:nvSpPr>
        <p:spPr>
          <a:xfrm>
            <a:off x="7020272" y="2646255"/>
            <a:ext cx="2016224" cy="715085"/>
          </a:xfrm>
          <a:prstGeom prst="wedgeRoundRectCallout">
            <a:avLst>
              <a:gd name="adj1" fmla="val -88603"/>
              <a:gd name="adj2" fmla="val 28804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kumimoji="0" lang="pl-PL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Use</a:t>
            </a:r>
            <a:r>
              <a:rPr lang="pl-PL" dirty="0"/>
              <a:t> </a:t>
            </a:r>
            <a:r>
              <a:rPr lang="pl-PL" dirty="0" err="1" smtClean="0"/>
              <a:t>ServicesDirectory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pPr lvl="1"/>
            <a:r>
              <a:t>How to get support?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7749" indent="-277749" defTabSz="370331">
              <a:lnSpc>
                <a:spcPct val="90000"/>
              </a:lnSpc>
              <a:spcBef>
                <a:spcPts val="600"/>
              </a:spcBef>
              <a:defRPr sz="2500"/>
            </a:pPr>
            <a:r>
              <a:rPr dirty="0"/>
              <a:t>From the Small Nodes project during 6 months</a:t>
            </a:r>
          </a:p>
          <a:p>
            <a:pPr marL="648080" lvl="1" indent="-277749" defTabSz="370331">
              <a:lnSpc>
                <a:spcPct val="90000"/>
              </a:lnSpc>
              <a:spcBef>
                <a:spcPts val="600"/>
              </a:spcBef>
              <a:buChar char="•"/>
              <a:defRPr sz="2500"/>
            </a:pPr>
            <a:r>
              <a:rPr dirty="0"/>
              <a:t>project mailing list</a:t>
            </a:r>
          </a:p>
          <a:p>
            <a:pPr marL="648080" lvl="1" indent="-277749" defTabSz="370331">
              <a:lnSpc>
                <a:spcPct val="90000"/>
              </a:lnSpc>
              <a:spcBef>
                <a:spcPts val="600"/>
              </a:spcBef>
              <a:buChar char="•"/>
              <a:defRPr sz="2500"/>
            </a:pPr>
            <a:r>
              <a:rPr dirty="0"/>
              <a:t>central server operations</a:t>
            </a:r>
          </a:p>
          <a:p>
            <a:pPr marL="648080" lvl="1" indent="-277749" defTabSz="370331">
              <a:lnSpc>
                <a:spcPct val="90000"/>
              </a:lnSpc>
              <a:spcBef>
                <a:spcPts val="600"/>
              </a:spcBef>
              <a:buChar char="•"/>
              <a:defRPr sz="2500"/>
            </a:pPr>
            <a:r>
              <a:rPr dirty="0"/>
              <a:t>help in running the small node</a:t>
            </a:r>
          </a:p>
          <a:p>
            <a:pPr marL="277749" indent="-277749" defTabSz="370331">
              <a:lnSpc>
                <a:spcPct val="90000"/>
              </a:lnSpc>
              <a:spcBef>
                <a:spcPts val="600"/>
              </a:spcBef>
              <a:defRPr sz="2500"/>
            </a:pPr>
            <a:r>
              <a:rPr dirty="0"/>
              <a:t>From other perfSONAR resources</a:t>
            </a:r>
          </a:p>
          <a:p>
            <a:pPr marL="648080" lvl="1" indent="-277749" defTabSz="370331">
              <a:lnSpc>
                <a:spcPct val="90000"/>
              </a:lnSpc>
              <a:spcBef>
                <a:spcPts val="600"/>
              </a:spcBef>
              <a:buChar char="•"/>
              <a:defRPr sz="2500"/>
            </a:pPr>
            <a:r>
              <a:rPr dirty="0"/>
              <a:t>Users mailing </a:t>
            </a:r>
            <a:r>
              <a:rPr dirty="0" smtClean="0"/>
              <a:t>list</a:t>
            </a:r>
            <a:r>
              <a:rPr lang="pl-PL" dirty="0"/>
              <a:t> (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perfsonar-user@internet2.edu</a:t>
            </a:r>
            <a:r>
              <a:rPr lang="pl-PL" dirty="0" smtClean="0"/>
              <a:t>)</a:t>
            </a:r>
            <a:endParaRPr dirty="0"/>
          </a:p>
          <a:p>
            <a:pPr marL="648080" lvl="1" indent="-277749" defTabSz="370331">
              <a:lnSpc>
                <a:spcPct val="90000"/>
              </a:lnSpc>
              <a:spcBef>
                <a:spcPts val="600"/>
              </a:spcBef>
              <a:buChar char="•"/>
              <a:defRPr sz="2500"/>
            </a:pPr>
            <a:r>
              <a:rPr dirty="0"/>
              <a:t>Global </a:t>
            </a:r>
            <a:r>
              <a:rPr dirty="0" smtClean="0"/>
              <a:t>website</a:t>
            </a:r>
            <a:r>
              <a:rPr lang="pl-PL" dirty="0"/>
              <a:t> (http://www.perfsonar.net</a:t>
            </a:r>
            <a:r>
              <a:rPr lang="pl-PL" dirty="0" smtClean="0"/>
              <a:t>/)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What’s next?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43459" indent="-243459" defTabSz="324611">
              <a:spcBef>
                <a:spcPts val="400"/>
              </a:spcBef>
              <a:defRPr sz="2272"/>
            </a:pPr>
            <a:r>
              <a:rPr dirty="0"/>
              <a:t>Visit dashboard to check performance</a:t>
            </a:r>
          </a:p>
          <a:p>
            <a:pPr marL="568070" lvl="1" indent="-243459" defTabSz="324611">
              <a:spcBef>
                <a:spcPts val="400"/>
              </a:spcBef>
              <a:buChar char="•"/>
              <a:defRPr sz="2272"/>
            </a:pPr>
            <a:r>
              <a:rPr b="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FF"/>
                  </a:solidFill>
                </a:uFill>
              </a:rPr>
              <a:t>http://perfsonar-smallnodes.geant.org/maddash-webui/</a:t>
            </a:r>
            <a:endParaRPr b="1" dirty="0">
              <a:solidFill>
                <a:schemeClr val="accent6">
                  <a:lumMod val="50000"/>
                </a:schemeClr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243459" indent="-243459" defTabSz="324611">
              <a:spcBef>
                <a:spcPts val="400"/>
              </a:spcBef>
              <a:defRPr sz="2272"/>
            </a:pPr>
            <a:r>
              <a:rPr dirty="0"/>
              <a:t>Participate to the mailing list</a:t>
            </a:r>
          </a:p>
          <a:p>
            <a:pPr marL="568070" lvl="1" indent="-243459" defTabSz="324611">
              <a:spcBef>
                <a:spcPts val="400"/>
              </a:spcBef>
              <a:buChar char="•"/>
              <a:defRPr sz="2272"/>
            </a:pPr>
            <a:r>
              <a:rPr b="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FF"/>
                  </a:solidFill>
                </a:uFill>
              </a:rPr>
              <a:t>perfsonar-smallnodes@lists.geant.org</a:t>
            </a:r>
            <a:endParaRPr lang="pl-PL" b="1" dirty="0" smtClean="0">
              <a:solidFill>
                <a:schemeClr val="accent6">
                  <a:lumMod val="50000"/>
                </a:schemeClr>
              </a:solidFill>
              <a:uFill>
                <a:solidFill>
                  <a:srgbClr val="0000FF"/>
                </a:solidFill>
              </a:uFill>
            </a:endParaRPr>
          </a:p>
          <a:p>
            <a:pPr marL="568070" lvl="1" indent="-243459" defTabSz="324611">
              <a:spcBef>
                <a:spcPts val="400"/>
              </a:spcBef>
              <a:buChar char="•"/>
              <a:defRPr sz="2272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FF"/>
                  </a:solidFill>
                </a:uFill>
              </a:rPr>
              <a:t>https://lists.geant.org/sympa/info/perfsonar-smallnodes</a:t>
            </a:r>
            <a:endParaRPr b="1" dirty="0">
              <a:solidFill>
                <a:schemeClr val="accent6">
                  <a:lumMod val="50000"/>
                </a:schemeClr>
              </a:solidFill>
              <a:uFill>
                <a:solidFill>
                  <a:srgbClr val="0000FF"/>
                </a:solidFill>
              </a:uFill>
            </a:endParaRPr>
          </a:p>
          <a:p>
            <a:pPr marL="243459" indent="-243459" defTabSz="324611">
              <a:spcBef>
                <a:spcPts val="400"/>
              </a:spcBef>
              <a:defRPr sz="2272"/>
            </a:pPr>
            <a:r>
              <a:rPr dirty="0"/>
              <a:t>Report at STF / High Performance Networking workshop in July in Vienna</a:t>
            </a:r>
          </a:p>
          <a:p>
            <a:pPr marL="568070" lvl="1" indent="-243459" defTabSz="324611">
              <a:spcBef>
                <a:spcPts val="400"/>
              </a:spcBef>
              <a:buChar char="•"/>
              <a:defRPr sz="2272"/>
            </a:pPr>
            <a:r>
              <a:rPr b="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FF"/>
                  </a:solidFill>
                </a:uFill>
              </a:rPr>
              <a:t>https://eventr.geant.org/events/2428</a:t>
            </a:r>
            <a:r>
              <a:rPr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43459" indent="-243459" defTabSz="324611">
              <a:spcBef>
                <a:spcPts val="400"/>
              </a:spcBef>
              <a:defRPr sz="2272"/>
            </a:pPr>
            <a:r>
              <a:rPr dirty="0"/>
              <a:t>Evaluation in 4 to 6 months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322324" indent="-322324" defTabSz="429768">
              <a:lnSpc>
                <a:spcPct val="90000"/>
              </a:lnSpc>
              <a:defRPr sz="3000"/>
            </a:pPr>
            <a:r>
              <a:t>Small Nodes? Yes!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Examples, limitations and usefulness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Small Nodes in GÉANT</a:t>
            </a:r>
          </a:p>
          <a:p>
            <a:pPr marL="763196" lvl="1" indent="-322324" defTabSz="429768">
              <a:lnSpc>
                <a:spcPct val="90000"/>
              </a:lnSpc>
              <a:defRPr sz="3000"/>
            </a:pPr>
            <a:r>
              <a:t>Hardware</a:t>
            </a:r>
          </a:p>
          <a:p>
            <a:pPr marL="763196" lvl="1" indent="-322324" defTabSz="429768">
              <a:lnSpc>
                <a:spcPct val="90000"/>
              </a:lnSpc>
              <a:defRPr sz="3000"/>
            </a:pPr>
            <a:r>
              <a:t>Setup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Questions &amp; Answers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Requirements to participate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216027" indent="-216027" defTabSz="288036">
              <a:spcBef>
                <a:spcPts val="400"/>
              </a:spcBef>
              <a:defRPr sz="2000"/>
            </a:pPr>
            <a:r>
              <a:t>Belonging to the R &amp; E community</a:t>
            </a:r>
          </a:p>
          <a:p>
            <a:pPr marL="656897" lvl="1" indent="-216027" defTabSz="288036">
              <a:spcBef>
                <a:spcPts val="400"/>
              </a:spcBef>
              <a:defRPr sz="2000"/>
            </a:pPr>
            <a:r>
              <a:t>Being part of a networking team, service or research group</a:t>
            </a:r>
          </a:p>
          <a:p>
            <a:pPr marL="656897" lvl="1" indent="-216027" defTabSz="288036">
              <a:spcBef>
                <a:spcPts val="400"/>
              </a:spcBef>
              <a:defRPr sz="2000"/>
            </a:pPr>
            <a:r>
              <a:t>Identified responsible person to sign agreement</a:t>
            </a:r>
          </a:p>
          <a:p>
            <a:pPr marL="216027" indent="-216027" defTabSz="288036">
              <a:spcBef>
                <a:spcPts val="400"/>
              </a:spcBef>
              <a:defRPr sz="2000"/>
            </a:pPr>
            <a:r>
              <a:t>Priority given to GÉANT Service Area organisations and/or small organisations</a:t>
            </a:r>
          </a:p>
          <a:p>
            <a:pPr marL="0" indent="0" defTabSz="288036">
              <a:spcBef>
                <a:spcPts val="400"/>
              </a:spcBef>
              <a:buSzTx/>
              <a:buFontTx/>
              <a:buNone/>
              <a:defRPr sz="2000"/>
            </a:pPr>
            <a:endParaRPr/>
          </a:p>
          <a:p>
            <a:pPr marL="216027" indent="-216027" defTabSz="288036">
              <a:spcBef>
                <a:spcPts val="400"/>
              </a:spcBef>
              <a:defRPr sz="2000" i="1"/>
            </a:pPr>
            <a:r>
              <a:rPr b="1" i="0" u="sng"/>
              <a:t>Note:</a:t>
            </a:r>
            <a:r>
              <a:rPr i="0"/>
              <a:t> </a:t>
            </a:r>
            <a:r>
              <a:t>Node remains property of GÉANT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85800" y="1860082"/>
            <a:ext cx="7772400" cy="1102521"/>
          </a:xfrm>
          <a:prstGeom prst="rect">
            <a:avLst/>
          </a:prstGeom>
        </p:spPr>
        <p:txBody>
          <a:bodyPr/>
          <a:lstStyle>
            <a:lvl1pPr defTabSz="237742">
              <a:defRPr sz="2200"/>
            </a:lvl1pPr>
          </a:lstStyle>
          <a:p>
            <a:r>
              <a:t>TNC2016: perfSONAR on Low Cost HardWare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xfrm>
            <a:off x="1371600" y="3117314"/>
            <a:ext cx="6400800" cy="1314452"/>
          </a:xfrm>
          <a:prstGeom prst="rect">
            <a:avLst/>
          </a:prstGeom>
        </p:spPr>
        <p:txBody>
          <a:bodyPr/>
          <a:lstStyle/>
          <a:p>
            <a:pPr algn="r" defTabSz="402336">
              <a:lnSpc>
                <a:spcPct val="80000"/>
              </a:lnSpc>
              <a:spcBef>
                <a:spcPts val="400"/>
              </a:spcBef>
              <a:defRPr sz="1700"/>
            </a:pPr>
            <a:r>
              <a:rPr dirty="0"/>
              <a:t>TNC 2016</a:t>
            </a:r>
          </a:p>
          <a:p>
            <a:pPr algn="r" defTabSz="402336">
              <a:lnSpc>
                <a:spcPct val="80000"/>
              </a:lnSpc>
              <a:spcBef>
                <a:spcPts val="400"/>
              </a:spcBef>
              <a:defRPr sz="1700"/>
            </a:pPr>
            <a:r>
              <a:rPr dirty="0"/>
              <a:t>13rd of June 2016</a:t>
            </a:r>
          </a:p>
          <a:p>
            <a:pPr algn="r" defTabSz="402336">
              <a:lnSpc>
                <a:spcPct val="80000"/>
              </a:lnSpc>
              <a:spcBef>
                <a:spcPts val="400"/>
              </a:spcBef>
              <a:defRPr sz="1700"/>
            </a:pPr>
            <a:r>
              <a:rPr dirty="0"/>
              <a:t>Antoine </a:t>
            </a:r>
            <a:r>
              <a:rPr dirty="0" err="1"/>
              <a:t>Delvaux</a:t>
            </a:r>
            <a:r>
              <a:rPr dirty="0"/>
              <a:t> — PSNC/GÉANT 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adelvaux@man.poznan.pl</a:t>
            </a:r>
            <a:r>
              <a:rPr dirty="0"/>
              <a:t> </a:t>
            </a:r>
          </a:p>
          <a:p>
            <a:pPr algn="r" defTabSz="402336">
              <a:lnSpc>
                <a:spcPct val="80000"/>
              </a:lnSpc>
              <a:spcBef>
                <a:spcPts val="400"/>
              </a:spcBef>
              <a:defRPr sz="1700"/>
            </a:pPr>
            <a:r>
              <a:rPr dirty="0" err="1"/>
              <a:t>Szymon</a:t>
            </a:r>
            <a:r>
              <a:rPr dirty="0"/>
              <a:t> </a:t>
            </a:r>
            <a:r>
              <a:rPr dirty="0" err="1"/>
              <a:t>Trocha</a:t>
            </a:r>
            <a:r>
              <a:rPr dirty="0"/>
              <a:t> — PSNC/GÉANT </a:t>
            </a: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szymon.trocha@man.poznan.pl</a:t>
            </a: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Footprint</a:t>
            </a:r>
            <a:r>
              <a:rPr lang="pl-PL" dirty="0" smtClean="0"/>
              <a:t> </a:t>
            </a:r>
            <a:r>
              <a:rPr lang="pl-PL" dirty="0" err="1" smtClean="0"/>
              <a:t>increase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1590"/>
            <a:ext cx="6050420" cy="34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5052" y="737303"/>
            <a:ext cx="2079780" cy="140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Small Nodes?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264031" indent="-264031" defTabSz="352042">
              <a:spcBef>
                <a:spcPts val="500"/>
              </a:spcBef>
              <a:defRPr sz="2400"/>
            </a:pPr>
            <a:r>
              <a:rPr dirty="0"/>
              <a:t>Many different experimentations</a:t>
            </a:r>
          </a:p>
          <a:p>
            <a:pPr marL="616076" lvl="1" indent="-264031" defTabSz="352042">
              <a:spcBef>
                <a:spcPts val="500"/>
              </a:spcBef>
              <a:buChar char="•"/>
              <a:defRPr sz="2400"/>
            </a:pPr>
            <a:r>
              <a:rPr dirty="0"/>
              <a:t>cheap deployments and small form factor</a:t>
            </a:r>
          </a:p>
          <a:p>
            <a:pPr marL="616076" lvl="1" indent="-264031" defTabSz="352042">
              <a:spcBef>
                <a:spcPts val="500"/>
              </a:spcBef>
              <a:buChar char="•"/>
              <a:defRPr sz="2400"/>
            </a:pPr>
            <a:r>
              <a:rPr dirty="0"/>
              <a:t>more deployments, more useful perfSONAR is</a:t>
            </a:r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rPr dirty="0"/>
              <a:t>Early trials</a:t>
            </a:r>
          </a:p>
          <a:p>
            <a:pPr marL="616076" lvl="1" indent="-264031" defTabSz="352042">
              <a:spcBef>
                <a:spcPts val="500"/>
              </a:spcBef>
              <a:buChar char="•"/>
              <a:defRPr sz="2400"/>
            </a:pPr>
            <a:r>
              <a:rPr dirty="0"/>
              <a:t>Very cheap HW: </a:t>
            </a:r>
            <a:r>
              <a:rPr dirty="0" err="1"/>
              <a:t>Cubox</a:t>
            </a:r>
            <a:r>
              <a:rPr dirty="0"/>
              <a:t>, </a:t>
            </a:r>
            <a:r>
              <a:rPr dirty="0" err="1"/>
              <a:t>Beaglebone</a:t>
            </a:r>
            <a:r>
              <a:rPr dirty="0"/>
              <a:t>, Raspberry Pi, …</a:t>
            </a:r>
          </a:p>
          <a:p>
            <a:pPr marL="616076" lvl="1" indent="-264031" defTabSz="352042">
              <a:spcBef>
                <a:spcPts val="500"/>
              </a:spcBef>
              <a:buChar char="•"/>
              <a:defRPr sz="2400"/>
            </a:pPr>
            <a:r>
              <a:rPr dirty="0"/>
              <a:t>ARM based challenge (no CentOS support)</a:t>
            </a:r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rPr dirty="0"/>
              <a:t>Survey</a:t>
            </a:r>
          </a:p>
        </p:txBody>
      </p:sp>
      <p:sp>
        <p:nvSpPr>
          <p:cNvPr id="5" name="Wybuch 1 4"/>
          <p:cNvSpPr/>
          <p:nvPr/>
        </p:nvSpPr>
        <p:spPr>
          <a:xfrm>
            <a:off x="1619672" y="3867894"/>
            <a:ext cx="1008112" cy="1037261"/>
          </a:xfrm>
          <a:prstGeom prst="irregularSeal1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33%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Small Nodes!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260604" indent="-260604" defTabSz="347472">
              <a:spcBef>
                <a:spcPts val="500"/>
              </a:spcBef>
              <a:defRPr sz="2400"/>
            </a:pPr>
            <a:r>
              <a:rPr dirty="0"/>
              <a:t>Survey results: Inexpensive but with known capabilities:</a:t>
            </a:r>
          </a:p>
          <a:p>
            <a:pPr marL="608076" lvl="1" indent="-260604" defTabSz="347472">
              <a:spcBef>
                <a:spcPts val="500"/>
              </a:spcBef>
              <a:buChar char="•"/>
              <a:defRPr sz="2400"/>
            </a:pPr>
            <a:r>
              <a:rPr dirty="0"/>
              <a:t>1 </a:t>
            </a:r>
            <a:r>
              <a:rPr dirty="0" err="1"/>
              <a:t>Gbps</a:t>
            </a:r>
            <a:r>
              <a:rPr dirty="0"/>
              <a:t> with enough RAM and disk space</a:t>
            </a:r>
          </a:p>
          <a:p>
            <a:pPr marL="260604" indent="-260604" defTabSz="347472">
              <a:spcBef>
                <a:spcPts val="500"/>
              </a:spcBef>
              <a:defRPr sz="2400"/>
            </a:pPr>
            <a:r>
              <a:rPr dirty="0"/>
              <a:t>perfSONAR project official support from 3.5 onwards</a:t>
            </a:r>
          </a:p>
          <a:p>
            <a:pPr marL="608076" lvl="1" indent="-260604" defTabSz="347472">
              <a:spcBef>
                <a:spcPts val="500"/>
              </a:spcBef>
              <a:buChar char="•"/>
              <a:defRPr sz="2400"/>
            </a:pPr>
            <a:r>
              <a:rPr dirty="0" err="1"/>
              <a:t>Debian</a:t>
            </a:r>
            <a:r>
              <a:rPr dirty="0"/>
              <a:t> support (easier for ARM devices)</a:t>
            </a:r>
          </a:p>
          <a:p>
            <a:pPr marL="608076" lvl="1" indent="-260604" defTabSz="347472">
              <a:spcBef>
                <a:spcPts val="500"/>
              </a:spcBef>
              <a:buChar char="•"/>
              <a:defRPr sz="2400"/>
            </a:pPr>
            <a:r>
              <a:rPr dirty="0"/>
              <a:t>Improved central management</a:t>
            </a:r>
          </a:p>
          <a:p>
            <a:pPr marL="260604" indent="-260604" defTabSz="347472">
              <a:spcBef>
                <a:spcPts val="500"/>
              </a:spcBef>
              <a:defRPr sz="2400"/>
            </a:pPr>
            <a:r>
              <a:rPr dirty="0"/>
              <a:t>Cost target: </a:t>
            </a:r>
            <a:r>
              <a:rPr b="1" dirty="0">
                <a:solidFill>
                  <a:srgbClr val="56B21D"/>
                </a:solidFill>
              </a:rPr>
              <a:t>€ 200</a:t>
            </a:r>
          </a:p>
          <a:p>
            <a:pPr marL="608076" lvl="1" indent="-260604" defTabSz="347472">
              <a:spcBef>
                <a:spcPts val="500"/>
              </a:spcBef>
              <a:buChar char="•"/>
              <a:defRPr sz="2400"/>
            </a:pPr>
            <a:r>
              <a:rPr dirty="0"/>
              <a:t>Many different hardware choices</a:t>
            </a:r>
          </a:p>
        </p:txBody>
      </p:sp>
      <p:pic>
        <p:nvPicPr>
          <p:cNvPr id="19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6998" y="2577825"/>
            <a:ext cx="708635" cy="871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9875" y="2829746"/>
            <a:ext cx="2436214" cy="182716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322324" indent="-322324" defTabSz="429768">
              <a:lnSpc>
                <a:spcPct val="90000"/>
              </a:lnSpc>
              <a:defRPr sz="3000"/>
            </a:pPr>
            <a:r>
              <a:t>Intel NUC kit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ASUS Chromeux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Liva I/X/X2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Gigabyte BRIX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Zotac BOX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Servers Direct/Supermicro</a:t>
            </a:r>
          </a:p>
        </p:txBody>
      </p:sp>
      <p:pic>
        <p:nvPicPr>
          <p:cNvPr id="195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7127" y="556309"/>
            <a:ext cx="1951775" cy="107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12.jpeg" descr="http://www.dospara.co.jp/5goods_parts/img/parts/41450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9913" y="1153728"/>
            <a:ext cx="1445909" cy="144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1510" y="1882479"/>
            <a:ext cx="1569110" cy="137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14.png" descr="http://www.octek.com.au/images/octek_images/stories/MiniPC/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5799" y="2341095"/>
            <a:ext cx="1769495" cy="1265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2502" y="264902"/>
            <a:ext cx="1913824" cy="1076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Limitations: what to look at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322324" indent="-322324" defTabSz="429768">
              <a:lnSpc>
                <a:spcPct val="90000"/>
              </a:lnSpc>
              <a:defRPr sz="3000"/>
            </a:pPr>
            <a:r>
              <a:t>CPU power, RAM (8 GB preferred)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Multiple NIC?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Disk space (or use central server)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Form factor (rack mount, durability, …)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Newer, better, always coming soon!</a:t>
            </a:r>
          </a:p>
          <a:p>
            <a:pPr marL="322324" indent="-322324" defTabSz="429768">
              <a:lnSpc>
                <a:spcPct val="90000"/>
              </a:lnSpc>
              <a:defRPr sz="3000"/>
            </a:pPr>
            <a:r>
              <a:t>You get what you pay for… tradeoffs always.</a:t>
            </a:r>
          </a:p>
        </p:txBody>
      </p:sp>
      <p:pic>
        <p:nvPicPr>
          <p:cNvPr id="203" name="image16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2050" y="1289963"/>
            <a:ext cx="2235202" cy="125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1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6185" y="1143605"/>
            <a:ext cx="4816379" cy="345258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432901"/>
            <a:ext cx="8229601" cy="857251"/>
          </a:xfrm>
          <a:prstGeom prst="rect">
            <a:avLst/>
          </a:prstGeom>
        </p:spPr>
        <p:txBody>
          <a:bodyPr/>
          <a:lstStyle/>
          <a:p>
            <a:r>
              <a:t>So this replaces large server?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457199" y="1303820"/>
            <a:ext cx="3868010" cy="3221392"/>
          </a:xfrm>
          <a:prstGeom prst="rect">
            <a:avLst/>
          </a:prstGeom>
        </p:spPr>
        <p:txBody>
          <a:bodyPr/>
          <a:lstStyle/>
          <a:p>
            <a:pPr marL="281176" indent="-281176" defTabSz="374904">
              <a:spcBef>
                <a:spcPts val="600"/>
              </a:spcBef>
              <a:defRPr sz="2600"/>
            </a:pPr>
            <a:r>
              <a:rPr dirty="0"/>
              <a:t>No, not really.</a:t>
            </a:r>
          </a:p>
          <a:p>
            <a:pPr marL="281176" indent="-281176" defTabSz="374904">
              <a:spcBef>
                <a:spcPts val="600"/>
              </a:spcBef>
              <a:defRPr sz="2600"/>
            </a:pPr>
            <a:r>
              <a:rPr dirty="0"/>
              <a:t>More memory, higher speed, warranties, stability</a:t>
            </a:r>
          </a:p>
          <a:p>
            <a:pPr marL="281176" indent="-281176" defTabSz="374904">
              <a:spcBef>
                <a:spcPts val="600"/>
              </a:spcBef>
              <a:defRPr sz="2600"/>
            </a:pPr>
            <a:r>
              <a:rPr dirty="0"/>
              <a:t>Useful for custom and numerous deployments or as starters’ boxes</a:t>
            </a:r>
          </a:p>
        </p:txBody>
      </p:sp>
      <p:sp>
        <p:nvSpPr>
          <p:cNvPr id="2" name="Objaśnienie owalne 1"/>
          <p:cNvSpPr/>
          <p:nvPr/>
        </p:nvSpPr>
        <p:spPr>
          <a:xfrm>
            <a:off x="3491880" y="4083918"/>
            <a:ext cx="720080" cy="476066"/>
          </a:xfrm>
          <a:prstGeom prst="wedgeEllipseCallout">
            <a:avLst>
              <a:gd name="adj1" fmla="val -41390"/>
              <a:gd name="adj2" fmla="val -6724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IoT</a:t>
            </a:r>
            <a:r>
              <a:rPr kumimoji="0" lang="pl-PL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?</a:t>
            </a:r>
            <a:endParaRPr kumimoji="0" lang="pl-P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457200" y="374540"/>
            <a:ext cx="8229600" cy="857251"/>
          </a:xfrm>
          <a:prstGeom prst="rect">
            <a:avLst/>
          </a:prstGeom>
        </p:spPr>
        <p:txBody>
          <a:bodyPr/>
          <a:lstStyle/>
          <a:p>
            <a:pPr lvl="1"/>
            <a:r>
              <a:t>Small Node in GÉANT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21392"/>
          </a:xfrm>
          <a:prstGeom prst="rect">
            <a:avLst/>
          </a:prstGeom>
        </p:spPr>
        <p:txBody>
          <a:bodyPr/>
          <a:lstStyle/>
          <a:p>
            <a:pPr marL="277749" indent="-277749" defTabSz="370331">
              <a:spcBef>
                <a:spcPts val="600"/>
              </a:spcBef>
              <a:defRPr sz="2500"/>
            </a:pPr>
            <a:r>
              <a:rPr dirty="0"/>
              <a:t>Enable </a:t>
            </a:r>
            <a:r>
              <a:rPr b="1" dirty="0">
                <a:solidFill>
                  <a:srgbClr val="56B21D"/>
                </a:solidFill>
              </a:rPr>
              <a:t>you</a:t>
            </a:r>
            <a:r>
              <a:rPr dirty="0"/>
              <a:t> to have first hand experience with perfSONAR</a:t>
            </a:r>
          </a:p>
          <a:p>
            <a:pPr marL="648080" lvl="1" indent="-277749" defTabSz="370331">
              <a:spcBef>
                <a:spcPts val="600"/>
              </a:spcBef>
              <a:buChar char="•"/>
              <a:defRPr sz="2500"/>
            </a:pPr>
            <a:r>
              <a:rPr dirty="0"/>
              <a:t>Easy and useful setup</a:t>
            </a:r>
          </a:p>
          <a:p>
            <a:pPr marL="277749" indent="-277749" defTabSz="370331">
              <a:spcBef>
                <a:spcPts val="600"/>
              </a:spcBef>
              <a:defRPr sz="2500"/>
            </a:pPr>
            <a:r>
              <a:rPr dirty="0" smtClean="0"/>
              <a:t>6 </a:t>
            </a:r>
            <a:r>
              <a:rPr dirty="0"/>
              <a:t>months project with</a:t>
            </a:r>
          </a:p>
          <a:p>
            <a:pPr marL="648080" lvl="1" indent="-277749" defTabSz="370331">
              <a:spcBef>
                <a:spcPts val="600"/>
              </a:spcBef>
              <a:buChar char="•"/>
              <a:defRPr sz="2500"/>
            </a:pPr>
            <a:r>
              <a:rPr dirty="0"/>
              <a:t>provided hardware</a:t>
            </a:r>
          </a:p>
          <a:p>
            <a:pPr marL="648080" lvl="1" indent="-277749" defTabSz="370331">
              <a:spcBef>
                <a:spcPts val="600"/>
              </a:spcBef>
              <a:buChar char="•"/>
              <a:defRPr sz="2500"/>
            </a:pPr>
            <a:r>
              <a:rPr dirty="0"/>
              <a:t>central server and support run by GÉANT SA2T3</a:t>
            </a:r>
          </a:p>
          <a:p>
            <a:pPr marL="277749" indent="-277749" defTabSz="370331">
              <a:spcBef>
                <a:spcPts val="600"/>
              </a:spcBef>
              <a:defRPr sz="2500"/>
            </a:pPr>
            <a:r>
              <a:rPr dirty="0"/>
              <a:t>Launch: TNC2016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746</Words>
  <Application>Microsoft Office PowerPoint</Application>
  <PresentationFormat>Pokaz na ekranie (16:9)</PresentationFormat>
  <Paragraphs>165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perfSONAR on Low Cost Hardware</vt:lpstr>
      <vt:lpstr>Agenda</vt:lpstr>
      <vt:lpstr>Footprint increase</vt:lpstr>
      <vt:lpstr>Small Nodes?</vt:lpstr>
      <vt:lpstr>Small Nodes!</vt:lpstr>
      <vt:lpstr>Examples</vt:lpstr>
      <vt:lpstr>Limitations: what to look at</vt:lpstr>
      <vt:lpstr>So this replaces large server?</vt:lpstr>
      <vt:lpstr>Small Node in GÉANT</vt:lpstr>
      <vt:lpstr>Measurements</vt:lpstr>
      <vt:lpstr>Hardware chosen</vt:lpstr>
      <vt:lpstr>Prezentacja programu PowerPoint</vt:lpstr>
      <vt:lpstr>Other initial settings</vt:lpstr>
      <vt:lpstr>Initial performance</vt:lpstr>
      <vt:lpstr>Known limitations</vt:lpstr>
      <vt:lpstr>Setting up your pSmall node</vt:lpstr>
      <vt:lpstr>Recommendations and usage</vt:lpstr>
      <vt:lpstr>How to get support?</vt:lpstr>
      <vt:lpstr>What’s next?</vt:lpstr>
      <vt:lpstr>Requirements to participate</vt:lpstr>
      <vt:lpstr>TNC2016: perfSONAR on Low Cost HardWare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perfSONAR on Low Cost Hardware</dc:title>
  <dc:creator>szymo_000</dc:creator>
  <cp:lastModifiedBy>szymon.trocha@psnc.pl</cp:lastModifiedBy>
  <cp:revision>13</cp:revision>
  <dcterms:modified xsi:type="dcterms:W3CDTF">2016-06-13T09:58:37Z</dcterms:modified>
</cp:coreProperties>
</file>